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Lst>
  <p:notesMasterIdLst>
    <p:notesMasterId r:id="rId30"/>
  </p:notesMasterIdLst>
  <p:sldIdLst>
    <p:sldId id="256" r:id="rId3"/>
    <p:sldId id="257" r:id="rId4"/>
    <p:sldId id="258" r:id="rId5"/>
    <p:sldId id="281" r:id="rId6"/>
    <p:sldId id="259" r:id="rId7"/>
    <p:sldId id="260" r:id="rId8"/>
    <p:sldId id="261" r:id="rId9"/>
    <p:sldId id="262" r:id="rId10"/>
    <p:sldId id="280"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82" r:id="rId28"/>
    <p:sldId id="279" r:id="rId29"/>
  </p:sldIdLst>
  <p:sldSz cx="9144000" cy="5143500" type="screen16x9"/>
  <p:notesSz cx="6858000" cy="9144000"/>
  <p:embeddedFontLst>
    <p:embeddedFont>
      <p:font typeface="Amatic SC" pitchFamily="2" charset="-79"/>
      <p:regular r:id="rId31"/>
      <p:bold r:id="rId32"/>
    </p:embeddedFont>
    <p:embeddedFont>
      <p:font typeface="Georgia" panose="02040502050405020303" pitchFamily="18" charset="0"/>
      <p:regular r:id="rId33"/>
      <p:bold r:id="rId34"/>
      <p:italic r:id="rId35"/>
      <p:boldItalic r:id="rId36"/>
    </p:embeddedFont>
    <p:embeddedFont>
      <p:font typeface="Source Code Pro" panose="020B0509030403020204" pitchFamily="49" charset="0"/>
      <p:regular r:id="rId37"/>
      <p:bold r:id="rId38"/>
      <p:italic r:id="rId39"/>
      <p:boldItalic r:id="rId4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00"/>
    <p:restoredTop sz="94703"/>
  </p:normalViewPr>
  <p:slideViewPr>
    <p:cSldViewPr snapToGrid="0">
      <p:cViewPr varScale="1">
        <p:scale>
          <a:sx n="128" d="100"/>
          <a:sy n="128" d="100"/>
        </p:scale>
        <p:origin x="184" y="8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font" Target="fonts/font9.fntdata"/><Relationship Id="rId21" Type="http://schemas.openxmlformats.org/officeDocument/2006/relationships/slide" Target="slides/slide19.xml"/><Relationship Id="rId34" Type="http://schemas.openxmlformats.org/officeDocument/2006/relationships/font" Target="fonts/font4.fntdata"/><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font" Target="fonts/font2.fntdata"/><Relationship Id="rId37" Type="http://schemas.openxmlformats.org/officeDocument/2006/relationships/font" Target="fonts/font7.fntdata"/><Relationship Id="rId40" Type="http://schemas.openxmlformats.org/officeDocument/2006/relationships/font" Target="fonts/font10.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font" Target="fonts/font6.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1.fntdata"/><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font" Target="fonts/font5.fntdata"/><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font" Target="fonts/font3.fntdata"/><Relationship Id="rId38"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Adapted by </a:t>
            </a:r>
            <a:r>
              <a:rPr lang="en-US"/>
              <a:t>Anny Yang</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44aacd1082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44aacd1082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03b443a23e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103b443a23e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44aacd1082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44aacd1082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458359741d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458359741d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03b443a23e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03b443a23e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442dce1dc1_8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442dce1dc1_8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458359741d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458359741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103b443a23e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103b443a23e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442dce1dc1_8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442dce1dc1_8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103b443a23e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103b443a23e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6b8b797c58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6b8b797c58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458359741d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458359741d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44aacd1082_0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44aacd1082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458359741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458359741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44aacd1082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44aacd108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rgbClr val="434343"/>
              </a:buClr>
              <a:buSzPts val="1400"/>
              <a:buFont typeface="Droid Sans"/>
              <a:buChar char="●"/>
            </a:pPr>
            <a:r>
              <a:rPr lang="en" sz="1400">
                <a:solidFill>
                  <a:srgbClr val="434343"/>
                </a:solidFill>
                <a:latin typeface="Droid Sans"/>
                <a:ea typeface="Droid Sans"/>
                <a:cs typeface="Droid Sans"/>
                <a:sym typeface="Droid Sans"/>
              </a:rPr>
              <a:t>Reviewers need to understand your plans first. After, then they can be convinced to fund your research</a:t>
            </a:r>
            <a:endParaRPr sz="1400">
              <a:solidFill>
                <a:srgbClr val="434343"/>
              </a:solidFill>
              <a:latin typeface="Droid Sans"/>
              <a:ea typeface="Droid Sans"/>
              <a:cs typeface="Droid Sans"/>
              <a:sym typeface="Droid Sans"/>
            </a:endParaRPr>
          </a:p>
          <a:p>
            <a:pPr marL="0" lvl="0" indent="0" algn="l" rtl="0">
              <a:spcBef>
                <a:spcPts val="160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458359741d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458359741d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458359741d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458359741d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a:extLst>
            <a:ext uri="{FF2B5EF4-FFF2-40B4-BE49-F238E27FC236}">
              <a16:creationId xmlns:a16="http://schemas.microsoft.com/office/drawing/2014/main" id="{1375C18D-CE49-48A3-9B0D-F56B511EEEFA}"/>
            </a:ext>
          </a:extLst>
        </p:cNvPr>
        <p:cNvGrpSpPr/>
        <p:nvPr/>
      </p:nvGrpSpPr>
      <p:grpSpPr>
        <a:xfrm>
          <a:off x="0" y="0"/>
          <a:ext cx="0" cy="0"/>
          <a:chOff x="0" y="0"/>
          <a:chExt cx="0" cy="0"/>
        </a:xfrm>
      </p:grpSpPr>
      <p:sp>
        <p:nvSpPr>
          <p:cNvPr id="314" name="Google Shape;314;g44aacd1082_0_58:notes">
            <a:extLst>
              <a:ext uri="{FF2B5EF4-FFF2-40B4-BE49-F238E27FC236}">
                <a16:creationId xmlns:a16="http://schemas.microsoft.com/office/drawing/2014/main" id="{EBA0BE7D-5F21-2F61-D090-2C275311DA1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44aacd1082_0_58:notes">
            <a:extLst>
              <a:ext uri="{FF2B5EF4-FFF2-40B4-BE49-F238E27FC236}">
                <a16:creationId xmlns:a16="http://schemas.microsoft.com/office/drawing/2014/main" id="{92CED6E5-017D-948E-64B7-2801502ACC0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111161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44aacd1082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44aacd1082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6b8b797c58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6b8b797c58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3D038A8E-4314-799F-1749-E67B005B88B8}"/>
            </a:ext>
          </a:extLst>
        </p:cNvPr>
        <p:cNvGrpSpPr/>
        <p:nvPr/>
      </p:nvGrpSpPr>
      <p:grpSpPr>
        <a:xfrm>
          <a:off x="0" y="0"/>
          <a:ext cx="0" cy="0"/>
          <a:chOff x="0" y="0"/>
          <a:chExt cx="0" cy="0"/>
        </a:xfrm>
      </p:grpSpPr>
      <p:sp>
        <p:nvSpPr>
          <p:cNvPr id="115" name="Google Shape;115;g6b8b797c58_0_14:notes">
            <a:extLst>
              <a:ext uri="{FF2B5EF4-FFF2-40B4-BE49-F238E27FC236}">
                <a16:creationId xmlns:a16="http://schemas.microsoft.com/office/drawing/2014/main" id="{6D23944D-7BAF-0AF6-BF09-8E954302134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6b8b797c58_0_14:notes">
            <a:extLst>
              <a:ext uri="{FF2B5EF4-FFF2-40B4-BE49-F238E27FC236}">
                <a16:creationId xmlns:a16="http://schemas.microsoft.com/office/drawing/2014/main" id="{611C0459-35F0-1C13-9122-4B486787972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3778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44aacd108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44aacd108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44aacd1082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44aacd108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44aacd1082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44aacd1082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44aacd108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44aacd108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a:extLst>
            <a:ext uri="{FF2B5EF4-FFF2-40B4-BE49-F238E27FC236}">
              <a16:creationId xmlns:a16="http://schemas.microsoft.com/office/drawing/2014/main" id="{0D8051EB-1527-FE5E-88F6-A390AE049647}"/>
            </a:ext>
          </a:extLst>
        </p:cNvPr>
        <p:cNvGrpSpPr/>
        <p:nvPr/>
      </p:nvGrpSpPr>
      <p:grpSpPr>
        <a:xfrm>
          <a:off x="0" y="0"/>
          <a:ext cx="0" cy="0"/>
          <a:chOff x="0" y="0"/>
          <a:chExt cx="0" cy="0"/>
        </a:xfrm>
      </p:grpSpPr>
      <p:sp>
        <p:nvSpPr>
          <p:cNvPr id="155" name="Google Shape;155;g44aacd1082_0_5:notes">
            <a:extLst>
              <a:ext uri="{FF2B5EF4-FFF2-40B4-BE49-F238E27FC236}">
                <a16:creationId xmlns:a16="http://schemas.microsoft.com/office/drawing/2014/main" id="{96372E15-15F5-D1A6-DCD0-026FD258E6D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44aacd1082_0_5:notes">
            <a:extLst>
              <a:ext uri="{FF2B5EF4-FFF2-40B4-BE49-F238E27FC236}">
                <a16:creationId xmlns:a16="http://schemas.microsoft.com/office/drawing/2014/main" id="{9C2A5D10-E39A-2F57-8FAE-548EE887CC6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87888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54"/>
        <p:cNvGrpSpPr/>
        <p:nvPr/>
      </p:nvGrpSpPr>
      <p:grpSpPr>
        <a:xfrm>
          <a:off x="0" y="0"/>
          <a:ext cx="0" cy="0"/>
          <a:chOff x="0" y="0"/>
          <a:chExt cx="0" cy="0"/>
        </a:xfrm>
      </p:grpSpPr>
      <p:sp>
        <p:nvSpPr>
          <p:cNvPr id="55" name="Google Shape;55;p14"/>
          <p:cNvSpPr/>
          <p:nvPr/>
        </p:nvSpPr>
        <p:spPr>
          <a:xfrm>
            <a:off x="0" y="0"/>
            <a:ext cx="9144000" cy="3429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4"/>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8000"/>
              <a:buNone/>
              <a:defRPr sz="8000"/>
            </a:lvl1pPr>
            <a:lvl2pPr lvl="1" algn="ctr" rtl="0">
              <a:spcBef>
                <a:spcPts val="0"/>
              </a:spcBef>
              <a:spcAft>
                <a:spcPts val="0"/>
              </a:spcAft>
              <a:buSzPts val="8000"/>
              <a:buNone/>
              <a:defRPr sz="8000"/>
            </a:lvl2pPr>
            <a:lvl3pPr lvl="2" algn="ctr" rtl="0">
              <a:spcBef>
                <a:spcPts val="0"/>
              </a:spcBef>
              <a:spcAft>
                <a:spcPts val="0"/>
              </a:spcAft>
              <a:buSzPts val="8000"/>
              <a:buNone/>
              <a:defRPr sz="8000"/>
            </a:lvl3pPr>
            <a:lvl4pPr lvl="3" algn="ctr" rtl="0">
              <a:spcBef>
                <a:spcPts val="0"/>
              </a:spcBef>
              <a:spcAft>
                <a:spcPts val="0"/>
              </a:spcAft>
              <a:buSzPts val="8000"/>
              <a:buNone/>
              <a:defRPr sz="8000"/>
            </a:lvl4pPr>
            <a:lvl5pPr lvl="4" algn="ctr" rtl="0">
              <a:spcBef>
                <a:spcPts val="0"/>
              </a:spcBef>
              <a:spcAft>
                <a:spcPts val="0"/>
              </a:spcAft>
              <a:buSzPts val="8000"/>
              <a:buNone/>
              <a:defRPr sz="8000"/>
            </a:lvl5pPr>
            <a:lvl6pPr lvl="5" algn="ctr" rtl="0">
              <a:spcBef>
                <a:spcPts val="0"/>
              </a:spcBef>
              <a:spcAft>
                <a:spcPts val="0"/>
              </a:spcAft>
              <a:buSzPts val="8000"/>
              <a:buNone/>
              <a:defRPr sz="8000"/>
            </a:lvl6pPr>
            <a:lvl7pPr lvl="6" algn="ctr" rtl="0">
              <a:spcBef>
                <a:spcPts val="0"/>
              </a:spcBef>
              <a:spcAft>
                <a:spcPts val="0"/>
              </a:spcAft>
              <a:buSzPts val="8000"/>
              <a:buNone/>
              <a:defRPr sz="8000"/>
            </a:lvl7pPr>
            <a:lvl8pPr lvl="7" algn="ctr" rtl="0">
              <a:spcBef>
                <a:spcPts val="0"/>
              </a:spcBef>
              <a:spcAft>
                <a:spcPts val="0"/>
              </a:spcAft>
              <a:buSzPts val="8000"/>
              <a:buNone/>
              <a:defRPr sz="8000"/>
            </a:lvl8pPr>
            <a:lvl9pPr lvl="8" algn="ctr" rtl="0">
              <a:spcBef>
                <a:spcPts val="0"/>
              </a:spcBef>
              <a:spcAft>
                <a:spcPts val="0"/>
              </a:spcAft>
              <a:buSzPts val="8000"/>
              <a:buNone/>
              <a:defRPr sz="8000"/>
            </a:lvl9pPr>
          </a:lstStyle>
          <a:p>
            <a:endParaRPr/>
          </a:p>
        </p:txBody>
      </p:sp>
      <p:sp>
        <p:nvSpPr>
          <p:cNvPr id="57" name="Google Shape;57;p14"/>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accent1"/>
              </a:buClr>
              <a:buSzPts val="2100"/>
              <a:buNone/>
              <a:defRPr sz="2100" b="1">
                <a:solidFill>
                  <a:schemeClr val="accent1"/>
                </a:solidFill>
              </a:defRPr>
            </a:lvl1pPr>
            <a:lvl2pPr lvl="1" algn="ctr" rtl="0">
              <a:lnSpc>
                <a:spcPct val="100000"/>
              </a:lnSpc>
              <a:spcBef>
                <a:spcPts val="0"/>
              </a:spcBef>
              <a:spcAft>
                <a:spcPts val="0"/>
              </a:spcAft>
              <a:buClr>
                <a:schemeClr val="accent1"/>
              </a:buClr>
              <a:buSzPts val="2100"/>
              <a:buNone/>
              <a:defRPr sz="2100" b="1">
                <a:solidFill>
                  <a:schemeClr val="accent1"/>
                </a:solidFill>
              </a:defRPr>
            </a:lvl2pPr>
            <a:lvl3pPr lvl="2" algn="ctr" rtl="0">
              <a:lnSpc>
                <a:spcPct val="100000"/>
              </a:lnSpc>
              <a:spcBef>
                <a:spcPts val="0"/>
              </a:spcBef>
              <a:spcAft>
                <a:spcPts val="0"/>
              </a:spcAft>
              <a:buClr>
                <a:schemeClr val="accent1"/>
              </a:buClr>
              <a:buSzPts val="2100"/>
              <a:buNone/>
              <a:defRPr sz="2100" b="1">
                <a:solidFill>
                  <a:schemeClr val="accent1"/>
                </a:solidFill>
              </a:defRPr>
            </a:lvl3pPr>
            <a:lvl4pPr lvl="3" algn="ctr" rtl="0">
              <a:lnSpc>
                <a:spcPct val="100000"/>
              </a:lnSpc>
              <a:spcBef>
                <a:spcPts val="0"/>
              </a:spcBef>
              <a:spcAft>
                <a:spcPts val="0"/>
              </a:spcAft>
              <a:buClr>
                <a:schemeClr val="accent1"/>
              </a:buClr>
              <a:buSzPts val="2100"/>
              <a:buNone/>
              <a:defRPr sz="2100" b="1">
                <a:solidFill>
                  <a:schemeClr val="accent1"/>
                </a:solidFill>
              </a:defRPr>
            </a:lvl4pPr>
            <a:lvl5pPr lvl="4" algn="ctr" rtl="0">
              <a:lnSpc>
                <a:spcPct val="100000"/>
              </a:lnSpc>
              <a:spcBef>
                <a:spcPts val="0"/>
              </a:spcBef>
              <a:spcAft>
                <a:spcPts val="0"/>
              </a:spcAft>
              <a:buClr>
                <a:schemeClr val="accent1"/>
              </a:buClr>
              <a:buSzPts val="2100"/>
              <a:buNone/>
              <a:defRPr sz="2100" b="1">
                <a:solidFill>
                  <a:schemeClr val="accent1"/>
                </a:solidFill>
              </a:defRPr>
            </a:lvl5pPr>
            <a:lvl6pPr lvl="5" algn="ctr" rtl="0">
              <a:lnSpc>
                <a:spcPct val="100000"/>
              </a:lnSpc>
              <a:spcBef>
                <a:spcPts val="0"/>
              </a:spcBef>
              <a:spcAft>
                <a:spcPts val="0"/>
              </a:spcAft>
              <a:buClr>
                <a:schemeClr val="accent1"/>
              </a:buClr>
              <a:buSzPts val="2100"/>
              <a:buNone/>
              <a:defRPr sz="2100" b="1">
                <a:solidFill>
                  <a:schemeClr val="accent1"/>
                </a:solidFill>
              </a:defRPr>
            </a:lvl6pPr>
            <a:lvl7pPr lvl="6" algn="ctr" rtl="0">
              <a:lnSpc>
                <a:spcPct val="100000"/>
              </a:lnSpc>
              <a:spcBef>
                <a:spcPts val="0"/>
              </a:spcBef>
              <a:spcAft>
                <a:spcPts val="0"/>
              </a:spcAft>
              <a:buClr>
                <a:schemeClr val="accent1"/>
              </a:buClr>
              <a:buSzPts val="2100"/>
              <a:buNone/>
              <a:defRPr sz="2100" b="1">
                <a:solidFill>
                  <a:schemeClr val="accent1"/>
                </a:solidFill>
              </a:defRPr>
            </a:lvl7pPr>
            <a:lvl8pPr lvl="7" algn="ctr" rtl="0">
              <a:lnSpc>
                <a:spcPct val="100000"/>
              </a:lnSpc>
              <a:spcBef>
                <a:spcPts val="0"/>
              </a:spcBef>
              <a:spcAft>
                <a:spcPts val="0"/>
              </a:spcAft>
              <a:buClr>
                <a:schemeClr val="accent1"/>
              </a:buClr>
              <a:buSzPts val="2100"/>
              <a:buNone/>
              <a:defRPr sz="2100" b="1">
                <a:solidFill>
                  <a:schemeClr val="accent1"/>
                </a:solidFill>
              </a:defRPr>
            </a:lvl8pPr>
            <a:lvl9pPr lvl="8" algn="ctr" rtl="0">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58" name="Google Shape;58;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59"/>
        <p:cNvGrpSpPr/>
        <p:nvPr/>
      </p:nvGrpSpPr>
      <p:grpSpPr>
        <a:xfrm>
          <a:off x="0" y="0"/>
          <a:ext cx="0" cy="0"/>
          <a:chOff x="0" y="0"/>
          <a:chExt cx="0" cy="0"/>
        </a:xfrm>
      </p:grpSpPr>
      <p:sp>
        <p:nvSpPr>
          <p:cNvPr id="60" name="Google Shape;60;p15"/>
          <p:cNvSpPr txBox="1">
            <a:spLocks noGrp="1"/>
          </p:cNvSpPr>
          <p:nvPr>
            <p:ph type="title"/>
          </p:nvPr>
        </p:nvSpPr>
        <p:spPr>
          <a:xfrm>
            <a:off x="2802750" y="802500"/>
            <a:ext cx="3538500" cy="3538500"/>
          </a:xfrm>
          <a:prstGeom prst="rect">
            <a:avLst/>
          </a:prstGeom>
          <a:solidFill>
            <a:srgbClr val="FFFFFF"/>
          </a:solidFill>
        </p:spPr>
        <p:txBody>
          <a:bodyPr spcFirstLastPara="1" wrap="square" lIns="91425" tIns="91425" rIns="91425" bIns="91425" anchor="ctr" anchorCtr="0">
            <a:noAutofit/>
          </a:bodyPr>
          <a:lstStyle>
            <a:lvl1pPr lvl="0" algn="ctr" rtl="0">
              <a:spcBef>
                <a:spcPts val="0"/>
              </a:spcBef>
              <a:spcAft>
                <a:spcPts val="0"/>
              </a:spcAft>
              <a:buSzPts val="4800"/>
              <a:buNone/>
              <a:defRPr sz="48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sp>
        <p:nvSpPr>
          <p:cNvPr id="61" name="Google Shape;61;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2"/>
        <p:cNvGrpSpPr/>
        <p:nvPr/>
      </p:nvGrpSpPr>
      <p:grpSpPr>
        <a:xfrm>
          <a:off x="0" y="0"/>
          <a:ext cx="0" cy="0"/>
          <a:chOff x="0" y="0"/>
          <a:chExt cx="0" cy="0"/>
        </a:xfrm>
      </p:grpSpPr>
      <p:sp>
        <p:nvSpPr>
          <p:cNvPr id="63" name="Google Shape;63;p16"/>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a:endParaRPr/>
          </a:p>
        </p:txBody>
      </p:sp>
      <p:sp>
        <p:nvSpPr>
          <p:cNvPr id="64" name="Google Shape;64;p16"/>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65" name="Google Shape;65;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a:endParaRPr/>
          </a:p>
        </p:txBody>
      </p:sp>
      <p:sp>
        <p:nvSpPr>
          <p:cNvPr id="68" name="Google Shape;68;p17"/>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69" name="Google Shape;69;p17"/>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0" name="Google Shape;70;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4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a:endParaRPr/>
          </a:p>
        </p:txBody>
      </p:sp>
      <p:sp>
        <p:nvSpPr>
          <p:cNvPr id="73" name="Google Shape;73;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3000">
                <a:highlight>
                  <a:schemeClr val="dk1"/>
                </a:highlight>
              </a:defRPr>
            </a:lvl1pPr>
            <a:lvl2pPr lvl="1" rtl="0">
              <a:spcBef>
                <a:spcPts val="0"/>
              </a:spcBef>
              <a:spcAft>
                <a:spcPts val="0"/>
              </a:spcAft>
              <a:buSzPts val="3000"/>
              <a:buNone/>
              <a:defRPr sz="3000">
                <a:highlight>
                  <a:schemeClr val="dk1"/>
                </a:highlight>
              </a:defRPr>
            </a:lvl2pPr>
            <a:lvl3pPr lvl="2" rtl="0">
              <a:spcBef>
                <a:spcPts val="0"/>
              </a:spcBef>
              <a:spcAft>
                <a:spcPts val="0"/>
              </a:spcAft>
              <a:buSzPts val="3000"/>
              <a:buNone/>
              <a:defRPr sz="3000">
                <a:highlight>
                  <a:schemeClr val="dk1"/>
                </a:highlight>
              </a:defRPr>
            </a:lvl3pPr>
            <a:lvl4pPr lvl="3" rtl="0">
              <a:spcBef>
                <a:spcPts val="0"/>
              </a:spcBef>
              <a:spcAft>
                <a:spcPts val="0"/>
              </a:spcAft>
              <a:buSzPts val="3000"/>
              <a:buNone/>
              <a:defRPr sz="3000">
                <a:highlight>
                  <a:schemeClr val="dk1"/>
                </a:highlight>
              </a:defRPr>
            </a:lvl4pPr>
            <a:lvl5pPr lvl="4" rtl="0">
              <a:spcBef>
                <a:spcPts val="0"/>
              </a:spcBef>
              <a:spcAft>
                <a:spcPts val="0"/>
              </a:spcAft>
              <a:buSzPts val="3000"/>
              <a:buNone/>
              <a:defRPr sz="3000">
                <a:highlight>
                  <a:schemeClr val="dk1"/>
                </a:highlight>
              </a:defRPr>
            </a:lvl5pPr>
            <a:lvl6pPr lvl="5" rtl="0">
              <a:spcBef>
                <a:spcPts val="0"/>
              </a:spcBef>
              <a:spcAft>
                <a:spcPts val="0"/>
              </a:spcAft>
              <a:buSzPts val="3000"/>
              <a:buNone/>
              <a:defRPr sz="3000">
                <a:highlight>
                  <a:schemeClr val="dk1"/>
                </a:highlight>
              </a:defRPr>
            </a:lvl6pPr>
            <a:lvl7pPr lvl="6" rtl="0">
              <a:spcBef>
                <a:spcPts val="0"/>
              </a:spcBef>
              <a:spcAft>
                <a:spcPts val="0"/>
              </a:spcAft>
              <a:buSzPts val="3000"/>
              <a:buNone/>
              <a:defRPr sz="3000">
                <a:highlight>
                  <a:schemeClr val="dk1"/>
                </a:highlight>
              </a:defRPr>
            </a:lvl7pPr>
            <a:lvl8pPr lvl="7" rtl="0">
              <a:spcBef>
                <a:spcPts val="0"/>
              </a:spcBef>
              <a:spcAft>
                <a:spcPts val="0"/>
              </a:spcAft>
              <a:buSzPts val="3000"/>
              <a:buNone/>
              <a:defRPr sz="3000">
                <a:highlight>
                  <a:schemeClr val="dk1"/>
                </a:highlight>
              </a:defRPr>
            </a:lvl8pPr>
            <a:lvl9pPr lvl="8" rtl="0">
              <a:spcBef>
                <a:spcPts val="0"/>
              </a:spcBef>
              <a:spcAft>
                <a:spcPts val="0"/>
              </a:spcAft>
              <a:buSzPts val="3000"/>
              <a:buNone/>
              <a:defRPr sz="3000">
                <a:highlight>
                  <a:schemeClr val="dk1"/>
                </a:highlight>
              </a:defRPr>
            </a:lvl9pPr>
          </a:lstStyle>
          <a:p>
            <a:endParaRPr/>
          </a:p>
        </p:txBody>
      </p:sp>
      <p:sp>
        <p:nvSpPr>
          <p:cNvPr id="76" name="Google Shape;76;p19"/>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7" name="Google Shape;77;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6000"/>
              <a:buNone/>
              <a:defRPr sz="6000">
                <a:solidFill>
                  <a:schemeClr val="lt1"/>
                </a:solidFill>
              </a:defRPr>
            </a:lvl1pPr>
            <a:lvl2pPr lvl="1" rtl="0">
              <a:spcBef>
                <a:spcPts val="0"/>
              </a:spcBef>
              <a:spcAft>
                <a:spcPts val="0"/>
              </a:spcAft>
              <a:buClr>
                <a:schemeClr val="lt1"/>
              </a:buClr>
              <a:buSzPts val="6000"/>
              <a:buNone/>
              <a:defRPr sz="6000">
                <a:solidFill>
                  <a:schemeClr val="lt1"/>
                </a:solidFill>
              </a:defRPr>
            </a:lvl2pPr>
            <a:lvl3pPr lvl="2" rtl="0">
              <a:spcBef>
                <a:spcPts val="0"/>
              </a:spcBef>
              <a:spcAft>
                <a:spcPts val="0"/>
              </a:spcAft>
              <a:buClr>
                <a:schemeClr val="lt1"/>
              </a:buClr>
              <a:buSzPts val="6000"/>
              <a:buNone/>
              <a:defRPr sz="6000">
                <a:solidFill>
                  <a:schemeClr val="lt1"/>
                </a:solidFill>
              </a:defRPr>
            </a:lvl3pPr>
            <a:lvl4pPr lvl="3" rtl="0">
              <a:spcBef>
                <a:spcPts val="0"/>
              </a:spcBef>
              <a:spcAft>
                <a:spcPts val="0"/>
              </a:spcAft>
              <a:buClr>
                <a:schemeClr val="lt1"/>
              </a:buClr>
              <a:buSzPts val="6000"/>
              <a:buNone/>
              <a:defRPr sz="6000">
                <a:solidFill>
                  <a:schemeClr val="lt1"/>
                </a:solidFill>
              </a:defRPr>
            </a:lvl4pPr>
            <a:lvl5pPr lvl="4" rtl="0">
              <a:spcBef>
                <a:spcPts val="0"/>
              </a:spcBef>
              <a:spcAft>
                <a:spcPts val="0"/>
              </a:spcAft>
              <a:buClr>
                <a:schemeClr val="lt1"/>
              </a:buClr>
              <a:buSzPts val="6000"/>
              <a:buNone/>
              <a:defRPr sz="6000">
                <a:solidFill>
                  <a:schemeClr val="lt1"/>
                </a:solidFill>
              </a:defRPr>
            </a:lvl5pPr>
            <a:lvl6pPr lvl="5" rtl="0">
              <a:spcBef>
                <a:spcPts val="0"/>
              </a:spcBef>
              <a:spcAft>
                <a:spcPts val="0"/>
              </a:spcAft>
              <a:buClr>
                <a:schemeClr val="lt1"/>
              </a:buClr>
              <a:buSzPts val="6000"/>
              <a:buNone/>
              <a:defRPr sz="6000">
                <a:solidFill>
                  <a:schemeClr val="lt1"/>
                </a:solidFill>
              </a:defRPr>
            </a:lvl6pPr>
            <a:lvl7pPr lvl="6" rtl="0">
              <a:spcBef>
                <a:spcPts val="0"/>
              </a:spcBef>
              <a:spcAft>
                <a:spcPts val="0"/>
              </a:spcAft>
              <a:buClr>
                <a:schemeClr val="lt1"/>
              </a:buClr>
              <a:buSzPts val="6000"/>
              <a:buNone/>
              <a:defRPr sz="6000">
                <a:solidFill>
                  <a:schemeClr val="lt1"/>
                </a:solidFill>
              </a:defRPr>
            </a:lvl7pPr>
            <a:lvl8pPr lvl="7" rtl="0">
              <a:spcBef>
                <a:spcPts val="0"/>
              </a:spcBef>
              <a:spcAft>
                <a:spcPts val="0"/>
              </a:spcAft>
              <a:buClr>
                <a:schemeClr val="lt1"/>
              </a:buClr>
              <a:buSzPts val="6000"/>
              <a:buNone/>
              <a:defRPr sz="6000">
                <a:solidFill>
                  <a:schemeClr val="lt1"/>
                </a:solidFill>
              </a:defRPr>
            </a:lvl8pPr>
            <a:lvl9pPr lvl="8" rtl="0">
              <a:spcBef>
                <a:spcPts val="0"/>
              </a:spcBef>
              <a:spcAft>
                <a:spcPts val="0"/>
              </a:spcAft>
              <a:buClr>
                <a:schemeClr val="lt1"/>
              </a:buClr>
              <a:buSzPts val="6000"/>
              <a:buNone/>
              <a:defRPr sz="6000">
                <a:solidFill>
                  <a:schemeClr val="lt1"/>
                </a:solidFill>
              </a:defRPr>
            </a:lvl9pPr>
          </a:lstStyle>
          <a:p>
            <a:endParaRPr/>
          </a:p>
        </p:txBody>
      </p:sp>
      <p:sp>
        <p:nvSpPr>
          <p:cNvPr id="80" name="Google Shape;80;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1"/>
        <p:cNvGrpSpPr/>
        <p:nvPr/>
      </p:nvGrpSpPr>
      <p:grpSpPr>
        <a:xfrm>
          <a:off x="0" y="0"/>
          <a:ext cx="0" cy="0"/>
          <a:chOff x="0" y="0"/>
          <a:chExt cx="0" cy="0"/>
        </a:xfrm>
      </p:grpSpPr>
      <p:sp>
        <p:nvSpPr>
          <p:cNvPr id="82" name="Google Shape;82;p21"/>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 name="Google Shape;83;p21"/>
          <p:cNvCxnSpPr/>
          <p:nvPr/>
        </p:nvCxnSpPr>
        <p:spPr>
          <a:xfrm>
            <a:off x="5029675" y="4495500"/>
            <a:ext cx="468300" cy="0"/>
          </a:xfrm>
          <a:prstGeom prst="straightConnector1">
            <a:avLst/>
          </a:prstGeom>
          <a:noFill/>
          <a:ln w="28575" cap="flat" cmpd="sng">
            <a:solidFill>
              <a:schemeClr val="lt1"/>
            </a:solidFill>
            <a:prstDash val="solid"/>
            <a:round/>
            <a:headEnd type="none" w="sm" len="sm"/>
            <a:tailEnd type="none" w="sm" len="sm"/>
          </a:ln>
        </p:spPr>
      </p:cxnSp>
      <p:sp>
        <p:nvSpPr>
          <p:cNvPr id="84" name="Google Shape;84;p21"/>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400"/>
              <a:buNone/>
              <a:defRPr sz="5400"/>
            </a:lvl1pPr>
            <a:lvl2pPr lvl="1" algn="ctr" rtl="0">
              <a:spcBef>
                <a:spcPts val="0"/>
              </a:spcBef>
              <a:spcAft>
                <a:spcPts val="0"/>
              </a:spcAft>
              <a:buSzPts val="5400"/>
              <a:buNone/>
              <a:defRPr sz="5400"/>
            </a:lvl2pPr>
            <a:lvl3pPr lvl="2" algn="ctr" rtl="0">
              <a:spcBef>
                <a:spcPts val="0"/>
              </a:spcBef>
              <a:spcAft>
                <a:spcPts val="0"/>
              </a:spcAft>
              <a:buSzPts val="5400"/>
              <a:buNone/>
              <a:defRPr sz="5400"/>
            </a:lvl3pPr>
            <a:lvl4pPr lvl="3" algn="ctr" rtl="0">
              <a:spcBef>
                <a:spcPts val="0"/>
              </a:spcBef>
              <a:spcAft>
                <a:spcPts val="0"/>
              </a:spcAft>
              <a:buSzPts val="5400"/>
              <a:buNone/>
              <a:defRPr sz="5400"/>
            </a:lvl4pPr>
            <a:lvl5pPr lvl="4" algn="ctr" rtl="0">
              <a:spcBef>
                <a:spcPts val="0"/>
              </a:spcBef>
              <a:spcAft>
                <a:spcPts val="0"/>
              </a:spcAft>
              <a:buSzPts val="5400"/>
              <a:buNone/>
              <a:defRPr sz="5400"/>
            </a:lvl5pPr>
            <a:lvl6pPr lvl="5" algn="ctr" rtl="0">
              <a:spcBef>
                <a:spcPts val="0"/>
              </a:spcBef>
              <a:spcAft>
                <a:spcPts val="0"/>
              </a:spcAft>
              <a:buSzPts val="5400"/>
              <a:buNone/>
              <a:defRPr sz="5400"/>
            </a:lvl6pPr>
            <a:lvl7pPr lvl="6" algn="ctr" rtl="0">
              <a:spcBef>
                <a:spcPts val="0"/>
              </a:spcBef>
              <a:spcAft>
                <a:spcPts val="0"/>
              </a:spcAft>
              <a:buSzPts val="5400"/>
              <a:buNone/>
              <a:defRPr sz="5400"/>
            </a:lvl7pPr>
            <a:lvl8pPr lvl="7" algn="ctr" rtl="0">
              <a:spcBef>
                <a:spcPts val="0"/>
              </a:spcBef>
              <a:spcAft>
                <a:spcPts val="0"/>
              </a:spcAft>
              <a:buSzPts val="5400"/>
              <a:buNone/>
              <a:defRPr sz="5400"/>
            </a:lvl8pPr>
            <a:lvl9pPr lvl="8" algn="ctr" rtl="0">
              <a:spcBef>
                <a:spcPts val="0"/>
              </a:spcBef>
              <a:spcAft>
                <a:spcPts val="0"/>
              </a:spcAft>
              <a:buSzPts val="5400"/>
              <a:buNone/>
              <a:defRPr sz="5400"/>
            </a:lvl9pPr>
          </a:lstStyle>
          <a:p>
            <a:endParaRPr/>
          </a:p>
        </p:txBody>
      </p:sp>
      <p:sp>
        <p:nvSpPr>
          <p:cNvPr id="85" name="Google Shape;85;p21"/>
          <p:cNvSpPr txBox="1">
            <a:spLocks noGrp="1"/>
          </p:cNvSpPr>
          <p:nvPr>
            <p:ph type="subTitle" idx="1"/>
          </p:nvPr>
        </p:nvSpPr>
        <p:spPr>
          <a:xfrm>
            <a:off x="265500" y="2845223"/>
            <a:ext cx="4045200" cy="1345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86" name="Google Shape;86;p21"/>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Clr>
                <a:schemeClr val="accent1"/>
              </a:buClr>
              <a:buSzPts val="1800"/>
              <a:buChar char="●"/>
              <a:defRPr>
                <a:solidFill>
                  <a:schemeClr val="accent1"/>
                </a:solidFill>
                <a:highlight>
                  <a:schemeClr val="lt1"/>
                </a:highlight>
              </a:defRPr>
            </a:lvl1pPr>
            <a:lvl2pPr marL="914400" lvl="1" indent="-317500" rtl="0">
              <a:spcBef>
                <a:spcPts val="1600"/>
              </a:spcBef>
              <a:spcAft>
                <a:spcPts val="0"/>
              </a:spcAft>
              <a:buClr>
                <a:schemeClr val="accent1"/>
              </a:buClr>
              <a:buSzPts val="1400"/>
              <a:buChar char="○"/>
              <a:defRPr>
                <a:solidFill>
                  <a:schemeClr val="accent1"/>
                </a:solidFill>
                <a:highlight>
                  <a:schemeClr val="lt1"/>
                </a:highlight>
              </a:defRPr>
            </a:lvl2pPr>
            <a:lvl3pPr marL="1371600" lvl="2" indent="-317500" rtl="0">
              <a:spcBef>
                <a:spcPts val="1600"/>
              </a:spcBef>
              <a:spcAft>
                <a:spcPts val="0"/>
              </a:spcAft>
              <a:buClr>
                <a:schemeClr val="accent1"/>
              </a:buClr>
              <a:buSzPts val="1400"/>
              <a:buChar char="■"/>
              <a:defRPr>
                <a:solidFill>
                  <a:schemeClr val="accent1"/>
                </a:solidFill>
                <a:highlight>
                  <a:schemeClr val="lt1"/>
                </a:highlight>
              </a:defRPr>
            </a:lvl3pPr>
            <a:lvl4pPr marL="1828800" lvl="3" indent="-317500" rtl="0">
              <a:spcBef>
                <a:spcPts val="1600"/>
              </a:spcBef>
              <a:spcAft>
                <a:spcPts val="0"/>
              </a:spcAft>
              <a:buClr>
                <a:schemeClr val="accent1"/>
              </a:buClr>
              <a:buSzPts val="1400"/>
              <a:buChar char="●"/>
              <a:defRPr>
                <a:solidFill>
                  <a:schemeClr val="accent1"/>
                </a:solidFill>
                <a:highlight>
                  <a:schemeClr val="lt1"/>
                </a:highlight>
              </a:defRPr>
            </a:lvl4pPr>
            <a:lvl5pPr marL="2286000" lvl="4" indent="-317500" rtl="0">
              <a:spcBef>
                <a:spcPts val="1600"/>
              </a:spcBef>
              <a:spcAft>
                <a:spcPts val="0"/>
              </a:spcAft>
              <a:buClr>
                <a:schemeClr val="accent1"/>
              </a:buClr>
              <a:buSzPts val="1400"/>
              <a:buChar char="○"/>
              <a:defRPr>
                <a:solidFill>
                  <a:schemeClr val="accent1"/>
                </a:solidFill>
                <a:highlight>
                  <a:schemeClr val="lt1"/>
                </a:highlight>
              </a:defRPr>
            </a:lvl5pPr>
            <a:lvl6pPr marL="2743200" lvl="5" indent="-317500" rtl="0">
              <a:spcBef>
                <a:spcPts val="1600"/>
              </a:spcBef>
              <a:spcAft>
                <a:spcPts val="0"/>
              </a:spcAft>
              <a:buClr>
                <a:schemeClr val="accent1"/>
              </a:buClr>
              <a:buSzPts val="1400"/>
              <a:buChar char="■"/>
              <a:defRPr>
                <a:solidFill>
                  <a:schemeClr val="accent1"/>
                </a:solidFill>
                <a:highlight>
                  <a:schemeClr val="lt1"/>
                </a:highlight>
              </a:defRPr>
            </a:lvl6pPr>
            <a:lvl7pPr marL="3200400" lvl="6" indent="-317500" rtl="0">
              <a:spcBef>
                <a:spcPts val="1600"/>
              </a:spcBef>
              <a:spcAft>
                <a:spcPts val="0"/>
              </a:spcAft>
              <a:buClr>
                <a:schemeClr val="accent1"/>
              </a:buClr>
              <a:buSzPts val="1400"/>
              <a:buChar char="●"/>
              <a:defRPr>
                <a:solidFill>
                  <a:schemeClr val="accent1"/>
                </a:solidFill>
                <a:highlight>
                  <a:schemeClr val="lt1"/>
                </a:highlight>
              </a:defRPr>
            </a:lvl7pPr>
            <a:lvl8pPr marL="3657600" lvl="7" indent="-317500" rtl="0">
              <a:spcBef>
                <a:spcPts val="1600"/>
              </a:spcBef>
              <a:spcAft>
                <a:spcPts val="0"/>
              </a:spcAft>
              <a:buClr>
                <a:schemeClr val="accent1"/>
              </a:buClr>
              <a:buSzPts val="1400"/>
              <a:buChar char="○"/>
              <a:defRPr>
                <a:solidFill>
                  <a:schemeClr val="accent1"/>
                </a:solidFill>
                <a:highlight>
                  <a:schemeClr val="lt1"/>
                </a:highlight>
              </a:defRPr>
            </a:lvl8pPr>
            <a:lvl9pPr marL="4114800" lvl="8" indent="-317500" rtl="0">
              <a:spcBef>
                <a:spcPts val="1600"/>
              </a:spcBef>
              <a:spcAft>
                <a:spcPts val="1600"/>
              </a:spcAft>
              <a:buClr>
                <a:schemeClr val="accent1"/>
              </a:buClr>
              <a:buSzPts val="1400"/>
              <a:buChar char="■"/>
              <a:defRPr>
                <a:solidFill>
                  <a:schemeClr val="accent1"/>
                </a:solidFill>
                <a:highlight>
                  <a:schemeClr val="lt1"/>
                </a:highlight>
              </a:defRPr>
            </a:lvl9pPr>
          </a:lstStyle>
          <a:p>
            <a:endParaRPr/>
          </a:p>
        </p:txBody>
      </p:sp>
      <p:sp>
        <p:nvSpPr>
          <p:cNvPr id="87" name="Google Shape;87;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8"/>
        <p:cNvGrpSpPr/>
        <p:nvPr/>
      </p:nvGrpSpPr>
      <p:grpSpPr>
        <a:xfrm>
          <a:off x="0" y="0"/>
          <a:ext cx="0" cy="0"/>
          <a:chOff x="0" y="0"/>
          <a:chExt cx="0" cy="0"/>
        </a:xfrm>
      </p:grpSpPr>
      <p:sp>
        <p:nvSpPr>
          <p:cNvPr id="89" name="Google Shape;89;p22"/>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90" name="Google Shape;90;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1"/>
        <p:cNvGrpSpPr/>
        <p:nvPr/>
      </p:nvGrpSpPr>
      <p:grpSpPr>
        <a:xfrm>
          <a:off x="0" y="0"/>
          <a:ext cx="0" cy="0"/>
          <a:chOff x="0" y="0"/>
          <a:chExt cx="0" cy="0"/>
        </a:xfrm>
      </p:grpSpPr>
      <p:sp>
        <p:nvSpPr>
          <p:cNvPr id="92" name="Google Shape;92;p23"/>
          <p:cNvSpPr txBox="1">
            <a:spLocks noGrp="1"/>
          </p:cNvSpPr>
          <p:nvPr>
            <p:ph type="title" hasCustomPrompt="1"/>
          </p:nvPr>
        </p:nvSpPr>
        <p:spPr>
          <a:xfrm>
            <a:off x="311700" y="1240275"/>
            <a:ext cx="8520600" cy="1981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2000"/>
              <a:buNone/>
              <a:defRPr sz="12000">
                <a:solidFill>
                  <a:schemeClr val="lt1"/>
                </a:solidFill>
                <a:highlight>
                  <a:schemeClr val="accent1"/>
                </a:highlight>
              </a:defRPr>
            </a:lvl1pPr>
            <a:lvl2pPr lvl="1" algn="ctr" rtl="0">
              <a:spcBef>
                <a:spcPts val="0"/>
              </a:spcBef>
              <a:spcAft>
                <a:spcPts val="0"/>
              </a:spcAft>
              <a:buClr>
                <a:schemeClr val="lt1"/>
              </a:buClr>
              <a:buSzPts val="12000"/>
              <a:buNone/>
              <a:defRPr sz="12000">
                <a:solidFill>
                  <a:schemeClr val="lt1"/>
                </a:solidFill>
                <a:highlight>
                  <a:schemeClr val="accent1"/>
                </a:highlight>
              </a:defRPr>
            </a:lvl2pPr>
            <a:lvl3pPr lvl="2" algn="ctr" rtl="0">
              <a:spcBef>
                <a:spcPts val="0"/>
              </a:spcBef>
              <a:spcAft>
                <a:spcPts val="0"/>
              </a:spcAft>
              <a:buClr>
                <a:schemeClr val="lt1"/>
              </a:buClr>
              <a:buSzPts val="12000"/>
              <a:buNone/>
              <a:defRPr sz="12000">
                <a:solidFill>
                  <a:schemeClr val="lt1"/>
                </a:solidFill>
                <a:highlight>
                  <a:schemeClr val="accent1"/>
                </a:highlight>
              </a:defRPr>
            </a:lvl3pPr>
            <a:lvl4pPr lvl="3" algn="ctr" rtl="0">
              <a:spcBef>
                <a:spcPts val="0"/>
              </a:spcBef>
              <a:spcAft>
                <a:spcPts val="0"/>
              </a:spcAft>
              <a:buClr>
                <a:schemeClr val="lt1"/>
              </a:buClr>
              <a:buSzPts val="12000"/>
              <a:buNone/>
              <a:defRPr sz="12000">
                <a:solidFill>
                  <a:schemeClr val="lt1"/>
                </a:solidFill>
                <a:highlight>
                  <a:schemeClr val="accent1"/>
                </a:highlight>
              </a:defRPr>
            </a:lvl4pPr>
            <a:lvl5pPr lvl="4" algn="ctr" rtl="0">
              <a:spcBef>
                <a:spcPts val="0"/>
              </a:spcBef>
              <a:spcAft>
                <a:spcPts val="0"/>
              </a:spcAft>
              <a:buClr>
                <a:schemeClr val="lt1"/>
              </a:buClr>
              <a:buSzPts val="12000"/>
              <a:buNone/>
              <a:defRPr sz="12000">
                <a:solidFill>
                  <a:schemeClr val="lt1"/>
                </a:solidFill>
                <a:highlight>
                  <a:schemeClr val="accent1"/>
                </a:highlight>
              </a:defRPr>
            </a:lvl5pPr>
            <a:lvl6pPr lvl="5" algn="ctr" rtl="0">
              <a:spcBef>
                <a:spcPts val="0"/>
              </a:spcBef>
              <a:spcAft>
                <a:spcPts val="0"/>
              </a:spcAft>
              <a:buClr>
                <a:schemeClr val="lt1"/>
              </a:buClr>
              <a:buSzPts val="12000"/>
              <a:buNone/>
              <a:defRPr sz="12000">
                <a:solidFill>
                  <a:schemeClr val="lt1"/>
                </a:solidFill>
                <a:highlight>
                  <a:schemeClr val="accent1"/>
                </a:highlight>
              </a:defRPr>
            </a:lvl6pPr>
            <a:lvl7pPr lvl="6" algn="ctr" rtl="0">
              <a:spcBef>
                <a:spcPts val="0"/>
              </a:spcBef>
              <a:spcAft>
                <a:spcPts val="0"/>
              </a:spcAft>
              <a:buClr>
                <a:schemeClr val="lt1"/>
              </a:buClr>
              <a:buSzPts val="12000"/>
              <a:buNone/>
              <a:defRPr sz="12000">
                <a:solidFill>
                  <a:schemeClr val="lt1"/>
                </a:solidFill>
                <a:highlight>
                  <a:schemeClr val="accent1"/>
                </a:highlight>
              </a:defRPr>
            </a:lvl7pPr>
            <a:lvl8pPr lvl="7" algn="ctr" rtl="0">
              <a:spcBef>
                <a:spcPts val="0"/>
              </a:spcBef>
              <a:spcAft>
                <a:spcPts val="0"/>
              </a:spcAft>
              <a:buClr>
                <a:schemeClr val="lt1"/>
              </a:buClr>
              <a:buSzPts val="12000"/>
              <a:buNone/>
              <a:defRPr sz="12000">
                <a:solidFill>
                  <a:schemeClr val="lt1"/>
                </a:solidFill>
                <a:highlight>
                  <a:schemeClr val="accent1"/>
                </a:highlight>
              </a:defRPr>
            </a:lvl8pPr>
            <a:lvl9pPr lvl="8" algn="ctr" rtl="0">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93" name="Google Shape;93;p23"/>
          <p:cNvSpPr txBox="1">
            <a:spLocks noGrp="1"/>
          </p:cNvSpPr>
          <p:nvPr>
            <p:ph type="body" idx="1"/>
          </p:nvPr>
        </p:nvSpPr>
        <p:spPr>
          <a:xfrm>
            <a:off x="311700" y="33046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Clr>
                <a:schemeClr val="accent1"/>
              </a:buClr>
              <a:buSzPts val="1800"/>
              <a:buChar char="●"/>
              <a:defRPr>
                <a:solidFill>
                  <a:schemeClr val="accent1"/>
                </a:solidFill>
                <a:highlight>
                  <a:schemeClr val="dk1"/>
                </a:highlight>
              </a:defRPr>
            </a:lvl1pPr>
            <a:lvl2pPr marL="914400" lvl="1" indent="-317500" algn="ctr" rtl="0">
              <a:spcBef>
                <a:spcPts val="1600"/>
              </a:spcBef>
              <a:spcAft>
                <a:spcPts val="0"/>
              </a:spcAft>
              <a:buClr>
                <a:schemeClr val="accent1"/>
              </a:buClr>
              <a:buSzPts val="1400"/>
              <a:buChar char="○"/>
              <a:defRPr>
                <a:solidFill>
                  <a:schemeClr val="accent1"/>
                </a:solidFill>
                <a:highlight>
                  <a:schemeClr val="dk1"/>
                </a:highlight>
              </a:defRPr>
            </a:lvl2pPr>
            <a:lvl3pPr marL="1371600" lvl="2" indent="-317500" algn="ctr" rtl="0">
              <a:spcBef>
                <a:spcPts val="1600"/>
              </a:spcBef>
              <a:spcAft>
                <a:spcPts val="0"/>
              </a:spcAft>
              <a:buClr>
                <a:schemeClr val="accent1"/>
              </a:buClr>
              <a:buSzPts val="1400"/>
              <a:buChar char="■"/>
              <a:defRPr>
                <a:solidFill>
                  <a:schemeClr val="accent1"/>
                </a:solidFill>
                <a:highlight>
                  <a:schemeClr val="dk1"/>
                </a:highlight>
              </a:defRPr>
            </a:lvl3pPr>
            <a:lvl4pPr marL="1828800" lvl="3" indent="-317500" algn="ctr" rtl="0">
              <a:spcBef>
                <a:spcPts val="1600"/>
              </a:spcBef>
              <a:spcAft>
                <a:spcPts val="0"/>
              </a:spcAft>
              <a:buClr>
                <a:schemeClr val="accent1"/>
              </a:buClr>
              <a:buSzPts val="1400"/>
              <a:buChar char="●"/>
              <a:defRPr>
                <a:solidFill>
                  <a:schemeClr val="accent1"/>
                </a:solidFill>
                <a:highlight>
                  <a:schemeClr val="dk1"/>
                </a:highlight>
              </a:defRPr>
            </a:lvl4pPr>
            <a:lvl5pPr marL="2286000" lvl="4" indent="-317500" algn="ctr" rtl="0">
              <a:spcBef>
                <a:spcPts val="1600"/>
              </a:spcBef>
              <a:spcAft>
                <a:spcPts val="0"/>
              </a:spcAft>
              <a:buClr>
                <a:schemeClr val="accent1"/>
              </a:buClr>
              <a:buSzPts val="1400"/>
              <a:buChar char="○"/>
              <a:defRPr>
                <a:solidFill>
                  <a:schemeClr val="accent1"/>
                </a:solidFill>
                <a:highlight>
                  <a:schemeClr val="dk1"/>
                </a:highlight>
              </a:defRPr>
            </a:lvl5pPr>
            <a:lvl6pPr marL="2743200" lvl="5" indent="-317500" algn="ctr" rtl="0">
              <a:spcBef>
                <a:spcPts val="1600"/>
              </a:spcBef>
              <a:spcAft>
                <a:spcPts val="0"/>
              </a:spcAft>
              <a:buClr>
                <a:schemeClr val="accent1"/>
              </a:buClr>
              <a:buSzPts val="1400"/>
              <a:buChar char="■"/>
              <a:defRPr>
                <a:solidFill>
                  <a:schemeClr val="accent1"/>
                </a:solidFill>
                <a:highlight>
                  <a:schemeClr val="dk1"/>
                </a:highlight>
              </a:defRPr>
            </a:lvl6pPr>
            <a:lvl7pPr marL="3200400" lvl="6" indent="-317500" algn="ctr" rtl="0">
              <a:spcBef>
                <a:spcPts val="1600"/>
              </a:spcBef>
              <a:spcAft>
                <a:spcPts val="0"/>
              </a:spcAft>
              <a:buClr>
                <a:schemeClr val="accent1"/>
              </a:buClr>
              <a:buSzPts val="1400"/>
              <a:buChar char="●"/>
              <a:defRPr>
                <a:solidFill>
                  <a:schemeClr val="accent1"/>
                </a:solidFill>
                <a:highlight>
                  <a:schemeClr val="dk1"/>
                </a:highlight>
              </a:defRPr>
            </a:lvl7pPr>
            <a:lvl8pPr marL="3657600" lvl="7" indent="-317500" algn="ctr" rtl="0">
              <a:spcBef>
                <a:spcPts val="1600"/>
              </a:spcBef>
              <a:spcAft>
                <a:spcPts val="0"/>
              </a:spcAft>
              <a:buClr>
                <a:schemeClr val="accent1"/>
              </a:buClr>
              <a:buSzPts val="1400"/>
              <a:buChar char="○"/>
              <a:defRPr>
                <a:solidFill>
                  <a:schemeClr val="accent1"/>
                </a:solidFill>
                <a:highlight>
                  <a:schemeClr val="dk1"/>
                </a:highlight>
              </a:defRPr>
            </a:lvl8pPr>
            <a:lvl9pPr marL="4114800" lvl="8" indent="-317500" algn="ctr" rtl="0">
              <a:spcBef>
                <a:spcPts val="1600"/>
              </a:spcBef>
              <a:spcAft>
                <a:spcPts val="1600"/>
              </a:spcAft>
              <a:buClr>
                <a:schemeClr val="accent1"/>
              </a:buClr>
              <a:buSzPts val="1400"/>
              <a:buChar char="■"/>
              <a:defRPr>
                <a:solidFill>
                  <a:schemeClr val="accent1"/>
                </a:solidFill>
                <a:highlight>
                  <a:schemeClr val="dk1"/>
                </a:highlight>
              </a:defRPr>
            </a:lvl9pPr>
          </a:lstStyle>
          <a:p>
            <a:endParaRPr/>
          </a:p>
        </p:txBody>
      </p:sp>
      <p:sp>
        <p:nvSpPr>
          <p:cNvPr id="94" name="Google Shape;94;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5"/>
        <p:cNvGrpSpPr/>
        <p:nvPr/>
      </p:nvGrpSpPr>
      <p:grpSpPr>
        <a:xfrm>
          <a:off x="0" y="0"/>
          <a:ext cx="0" cy="0"/>
          <a:chOff x="0" y="0"/>
          <a:chExt cx="0" cy="0"/>
        </a:xfrm>
      </p:grpSpPr>
      <p:sp>
        <p:nvSpPr>
          <p:cNvPr id="96" name="Google Shape;96;p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292850"/>
            <a:ext cx="8520600" cy="801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1pPr>
            <a:lvl2pPr lvl="1" rt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2pPr>
            <a:lvl3pPr lvl="2" rt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3pPr>
            <a:lvl4pPr lvl="3" rt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4pPr>
            <a:lvl5pPr lvl="4" rt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5pPr>
            <a:lvl6pPr lvl="5" rt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6pPr>
            <a:lvl7pPr lvl="6" rt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7pPr>
            <a:lvl8pPr lvl="7" rt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8pPr>
            <a:lvl9pPr lvl="8" rt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52" name="Google Shape;52;p13"/>
          <p:cNvSpPr txBox="1">
            <a:spLocks noGrp="1"/>
          </p:cNvSpPr>
          <p:nvPr>
            <p:ph type="body" idx="1"/>
          </p:nvPr>
        </p:nvSpPr>
        <p:spPr>
          <a:xfrm>
            <a:off x="311700" y="1228675"/>
            <a:ext cx="8520600" cy="33402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rtl="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accent1"/>
                </a:solidFill>
                <a:latin typeface="Source Code Pro"/>
                <a:ea typeface="Source Code Pro"/>
                <a:cs typeface="Source Code Pro"/>
                <a:sym typeface="Source Code Pro"/>
              </a:defRPr>
            </a:lvl1pPr>
            <a:lvl2pPr lvl="1" algn="r" rtl="0">
              <a:buNone/>
              <a:defRPr sz="1000">
                <a:solidFill>
                  <a:schemeClr val="accent1"/>
                </a:solidFill>
                <a:latin typeface="Source Code Pro"/>
                <a:ea typeface="Source Code Pro"/>
                <a:cs typeface="Source Code Pro"/>
                <a:sym typeface="Source Code Pro"/>
              </a:defRPr>
            </a:lvl2pPr>
            <a:lvl3pPr lvl="2" algn="r" rtl="0">
              <a:buNone/>
              <a:defRPr sz="1000">
                <a:solidFill>
                  <a:schemeClr val="accent1"/>
                </a:solidFill>
                <a:latin typeface="Source Code Pro"/>
                <a:ea typeface="Source Code Pro"/>
                <a:cs typeface="Source Code Pro"/>
                <a:sym typeface="Source Code Pro"/>
              </a:defRPr>
            </a:lvl3pPr>
            <a:lvl4pPr lvl="3" algn="r" rtl="0">
              <a:buNone/>
              <a:defRPr sz="1000">
                <a:solidFill>
                  <a:schemeClr val="accent1"/>
                </a:solidFill>
                <a:latin typeface="Source Code Pro"/>
                <a:ea typeface="Source Code Pro"/>
                <a:cs typeface="Source Code Pro"/>
                <a:sym typeface="Source Code Pro"/>
              </a:defRPr>
            </a:lvl4pPr>
            <a:lvl5pPr lvl="4" algn="r" rtl="0">
              <a:buNone/>
              <a:defRPr sz="1000">
                <a:solidFill>
                  <a:schemeClr val="accent1"/>
                </a:solidFill>
                <a:latin typeface="Source Code Pro"/>
                <a:ea typeface="Source Code Pro"/>
                <a:cs typeface="Source Code Pro"/>
                <a:sym typeface="Source Code Pro"/>
              </a:defRPr>
            </a:lvl5pPr>
            <a:lvl6pPr lvl="5" algn="r" rtl="0">
              <a:buNone/>
              <a:defRPr sz="1000">
                <a:solidFill>
                  <a:schemeClr val="accent1"/>
                </a:solidFill>
                <a:latin typeface="Source Code Pro"/>
                <a:ea typeface="Source Code Pro"/>
                <a:cs typeface="Source Code Pro"/>
                <a:sym typeface="Source Code Pro"/>
              </a:defRPr>
            </a:lvl6pPr>
            <a:lvl7pPr lvl="6" algn="r" rtl="0">
              <a:buNone/>
              <a:defRPr sz="1000">
                <a:solidFill>
                  <a:schemeClr val="accent1"/>
                </a:solidFill>
                <a:latin typeface="Source Code Pro"/>
                <a:ea typeface="Source Code Pro"/>
                <a:cs typeface="Source Code Pro"/>
                <a:sym typeface="Source Code Pro"/>
              </a:defRPr>
            </a:lvl7pPr>
            <a:lvl8pPr lvl="7" algn="r" rtl="0">
              <a:buNone/>
              <a:defRPr sz="1000">
                <a:solidFill>
                  <a:schemeClr val="accent1"/>
                </a:solidFill>
                <a:latin typeface="Source Code Pro"/>
                <a:ea typeface="Source Code Pro"/>
                <a:cs typeface="Source Code Pro"/>
                <a:sym typeface="Source Code Pro"/>
              </a:defRPr>
            </a:lvl8pPr>
            <a:lvl9pPr lvl="8" algn="r" rtl="0">
              <a:buNone/>
              <a:defRPr sz="1000">
                <a:solidFill>
                  <a:schemeClr val="accent1"/>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www.biosciencewriters.com/NIH-Grant-Applications-The-Anatomy-of-a-Specific-Aims-Page.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0"/>
        <p:cNvGrpSpPr/>
        <p:nvPr/>
      </p:nvGrpSpPr>
      <p:grpSpPr>
        <a:xfrm>
          <a:off x="0" y="0"/>
          <a:ext cx="0" cy="0"/>
          <a:chOff x="0" y="0"/>
          <a:chExt cx="0" cy="0"/>
        </a:xfrm>
      </p:grpSpPr>
      <p:sp>
        <p:nvSpPr>
          <p:cNvPr id="101" name="Google Shape;101;p25"/>
          <p:cNvSpPr txBox="1">
            <a:spLocks noGrp="1"/>
          </p:cNvSpPr>
          <p:nvPr>
            <p:ph type="title"/>
          </p:nvPr>
        </p:nvSpPr>
        <p:spPr/>
        <p:txBody>
          <a:bodyPr spcFirstLastPara="1" wrap="square" lIns="91425" tIns="91425" rIns="91425" bIns="91425" anchor="b" anchorCtr="0">
            <a:normAutofit/>
          </a:bodyPr>
          <a:lstStyle/>
          <a:p>
            <a:pPr marL="0" lvl="0" indent="0" rtl="0">
              <a:lnSpc>
                <a:spcPct val="90000"/>
              </a:lnSpc>
              <a:spcBef>
                <a:spcPts val="0"/>
              </a:spcBef>
              <a:spcAft>
                <a:spcPts val="0"/>
              </a:spcAft>
              <a:buNone/>
            </a:pPr>
            <a:r>
              <a:rPr lang="en-US" sz="5700" b="1" dirty="0">
                <a:solidFill>
                  <a:srgbClr val="002060"/>
                </a:solidFill>
                <a:latin typeface="Georgia" panose="02040502050405020303" pitchFamily="18" charset="0"/>
              </a:rPr>
              <a:t>Research Proposal</a:t>
            </a:r>
            <a:br>
              <a:rPr lang="en-US" sz="5700" b="1" dirty="0">
                <a:solidFill>
                  <a:srgbClr val="002060"/>
                </a:solidFill>
                <a:latin typeface="Georgia" panose="02040502050405020303" pitchFamily="18" charset="0"/>
              </a:rPr>
            </a:br>
            <a:r>
              <a:rPr lang="en-US" sz="5700" b="1" dirty="0">
                <a:solidFill>
                  <a:srgbClr val="002060"/>
                </a:solidFill>
                <a:latin typeface="Georgia" panose="02040502050405020303" pitchFamily="18" charset="0"/>
              </a:rPr>
              <a:t>Workshop</a:t>
            </a:r>
          </a:p>
        </p:txBody>
      </p:sp>
      <p:sp>
        <p:nvSpPr>
          <p:cNvPr id="102" name="Google Shape;102;p25"/>
          <p:cNvSpPr txBox="1">
            <a:spLocks noGrp="1"/>
          </p:cNvSpPr>
          <p:nvPr>
            <p:ph type="body" idx="1"/>
          </p:nvPr>
        </p:nvSpPr>
        <p:spPr/>
        <p:txBody>
          <a:bodyPr spcFirstLastPara="1" wrap="square" lIns="91425" tIns="91425" rIns="91425" bIns="91425" anchor="t" anchorCtr="0">
            <a:normAutofit lnSpcReduction="10000"/>
          </a:bodyPr>
          <a:lstStyle/>
          <a:p>
            <a:pPr marL="0" lvl="0" indent="0" rtl="0">
              <a:spcBef>
                <a:spcPts val="0"/>
              </a:spcBef>
              <a:spcAft>
                <a:spcPts val="600"/>
              </a:spcAft>
              <a:buClr>
                <a:schemeClr val="dk1"/>
              </a:buClr>
              <a:buSzPts val="1100"/>
              <a:buFont typeface="Arial"/>
              <a:buNone/>
            </a:pPr>
            <a:r>
              <a:rPr lang="en-US" dirty="0">
                <a:solidFill>
                  <a:srgbClr val="002060"/>
                </a:solidFill>
                <a:latin typeface="Georgia" panose="02040502050405020303" pitchFamily="18" charset="0"/>
              </a:rPr>
              <a:t>John C. Greene Society &amp; Research Team at SOD</a:t>
            </a:r>
          </a:p>
          <a:p>
            <a:pPr marL="0" lvl="0" indent="0" rtl="0">
              <a:spcBef>
                <a:spcPts val="0"/>
              </a:spcBef>
              <a:spcAft>
                <a:spcPts val="600"/>
              </a:spcAft>
              <a:buClr>
                <a:schemeClr val="dk1"/>
              </a:buClr>
              <a:buSzPts val="1100"/>
              <a:buFont typeface="Arial"/>
              <a:buNone/>
            </a:pPr>
            <a:r>
              <a:rPr lang="en-US" dirty="0">
                <a:solidFill>
                  <a:srgbClr val="002060"/>
                </a:solidFill>
                <a:latin typeface="Georgia" panose="02040502050405020303" pitchFamily="18" charset="0"/>
              </a:rPr>
              <a:t>2025</a:t>
            </a:r>
          </a:p>
          <a:p>
            <a:pPr marL="0" lvl="0" indent="0" rtl="0">
              <a:spcBef>
                <a:spcPts val="0"/>
              </a:spcBef>
              <a:spcAft>
                <a:spcPts val="600"/>
              </a:spcAft>
              <a:buClr>
                <a:schemeClr val="dk1"/>
              </a:buClr>
              <a:buSzPts val="1100"/>
              <a:buFont typeface="Arial"/>
              <a:buNone/>
            </a:pPr>
            <a:r>
              <a:rPr lang="en-US" dirty="0">
                <a:solidFill>
                  <a:srgbClr val="002060"/>
                </a:solidFill>
                <a:latin typeface="Georgia" panose="02040502050405020303" pitchFamily="18" charset="0"/>
              </a:rPr>
              <a:t>Slides courtesy of Anny Yang</a:t>
            </a:r>
          </a:p>
        </p:txBody>
      </p:sp>
      <p:pic>
        <p:nvPicPr>
          <p:cNvPr id="3" name="Picture 2" descr="A close-up of a logo&#10;&#10;Description automatically generated with low confidence">
            <a:extLst>
              <a:ext uri="{FF2B5EF4-FFF2-40B4-BE49-F238E27FC236}">
                <a16:creationId xmlns:a16="http://schemas.microsoft.com/office/drawing/2014/main" id="{3B93B55A-D02D-1ED0-F1E6-BA85E9362B0A}"/>
              </a:ext>
            </a:extLst>
          </p:cNvPr>
          <p:cNvPicPr>
            <a:picLocks noChangeAspect="1"/>
          </p:cNvPicPr>
          <p:nvPr/>
        </p:nvPicPr>
        <p:blipFill>
          <a:blip r:embed="rId3"/>
          <a:stretch>
            <a:fillRect/>
          </a:stretch>
        </p:blipFill>
        <p:spPr>
          <a:xfrm>
            <a:off x="311700" y="321545"/>
            <a:ext cx="2306258" cy="701980"/>
          </a:xfrm>
          <a:prstGeom prst="rect">
            <a:avLst/>
          </a:prstGeom>
        </p:spPr>
      </p:pic>
      <p:sp>
        <p:nvSpPr>
          <p:cNvPr id="4" name="Rectangle 3">
            <a:extLst>
              <a:ext uri="{FF2B5EF4-FFF2-40B4-BE49-F238E27FC236}">
                <a16:creationId xmlns:a16="http://schemas.microsoft.com/office/drawing/2014/main" id="{1FC2B645-28BE-5605-CC2A-A5D117950BED}"/>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2"/>
          <p:cNvSpPr txBox="1">
            <a:spLocks noGrp="1"/>
          </p:cNvSpPr>
          <p:nvPr>
            <p:ph type="title"/>
          </p:nvPr>
        </p:nvSpPr>
        <p:spPr>
          <a:xfrm>
            <a:off x="159300" y="169144"/>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Specific Aims: Example</a:t>
            </a:r>
            <a:endParaRPr sz="2400" dirty="0">
              <a:solidFill>
                <a:srgbClr val="002060"/>
              </a:solidFill>
              <a:latin typeface="Georgia" panose="02040502050405020303" pitchFamily="18" charset="0"/>
            </a:endParaRPr>
          </a:p>
        </p:txBody>
      </p:sp>
      <p:sp>
        <p:nvSpPr>
          <p:cNvPr id="169" name="Google Shape;169;p32"/>
          <p:cNvSpPr txBox="1">
            <a:spLocks noGrp="1"/>
          </p:cNvSpPr>
          <p:nvPr>
            <p:ph type="body" idx="1"/>
          </p:nvPr>
        </p:nvSpPr>
        <p:spPr>
          <a:xfrm>
            <a:off x="311700" y="629920"/>
            <a:ext cx="8368200" cy="113148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None/>
            </a:pPr>
            <a:r>
              <a:rPr lang="en" sz="1400" b="1" dirty="0">
                <a:solidFill>
                  <a:srgbClr val="6AA84F"/>
                </a:solidFill>
                <a:latin typeface="Georgia" panose="02040502050405020303" pitchFamily="18" charset="0"/>
              </a:rPr>
              <a:t>Why:</a:t>
            </a:r>
            <a:r>
              <a:rPr lang="en" sz="1400" dirty="0">
                <a:solidFill>
                  <a:schemeClr val="dk1"/>
                </a:solidFill>
                <a:latin typeface="Georgia" panose="02040502050405020303" pitchFamily="18" charset="0"/>
              </a:rPr>
              <a:t> Homeostasis between bone formation and bone resorption is essential in preventing craniofacial deformities. Although orthodontic treatments fix the bite, the underlying cause is not well understood. Although our lab has determined that </a:t>
            </a:r>
            <a:r>
              <a:rPr lang="en" sz="1400" b="1" dirty="0">
                <a:solidFill>
                  <a:srgbClr val="9900FF"/>
                </a:solidFill>
                <a:latin typeface="Georgia" panose="02040502050405020303" pitchFamily="18" charset="0"/>
              </a:rPr>
              <a:t>A</a:t>
            </a:r>
            <a:r>
              <a:rPr lang="en" sz="1400" dirty="0">
                <a:solidFill>
                  <a:schemeClr val="dk1"/>
                </a:solidFill>
                <a:latin typeface="Georgia" panose="02040502050405020303" pitchFamily="18" charset="0"/>
              </a:rPr>
              <a:t> is crucial for determining jaw size, the underlying signaling pathways involved in mediating this process remain to be understood	</a:t>
            </a:r>
          </a:p>
          <a:p>
            <a:pPr marL="285750" lvl="0" indent="-285750" algn="l" rtl="0">
              <a:spcBef>
                <a:spcPts val="1600"/>
              </a:spcBef>
              <a:spcAft>
                <a:spcPts val="1600"/>
              </a:spcAft>
              <a:buFont typeface="Wingdings" pitchFamily="2" charset="2"/>
              <a:buChar char="Ø"/>
            </a:pPr>
            <a:endParaRPr sz="1400" dirty="0">
              <a:latin typeface="Georgia" panose="02040502050405020303" pitchFamily="18" charset="0"/>
            </a:endParaRPr>
          </a:p>
        </p:txBody>
      </p:sp>
      <p:sp>
        <p:nvSpPr>
          <p:cNvPr id="170" name="Google Shape;170;p32"/>
          <p:cNvSpPr txBox="1"/>
          <p:nvPr/>
        </p:nvSpPr>
        <p:spPr>
          <a:xfrm>
            <a:off x="311700" y="1761400"/>
            <a:ext cx="8520600" cy="1261854"/>
          </a:xfrm>
          <a:prstGeom prst="rect">
            <a:avLst/>
          </a:prstGeom>
          <a:noFill/>
          <a:ln>
            <a:noFill/>
          </a:ln>
        </p:spPr>
        <p:txBody>
          <a:bodyPr spcFirstLastPara="1" wrap="square" lIns="91425" tIns="91425" rIns="91425" bIns="91425" anchor="t" anchorCtr="0">
            <a:spAutoFit/>
          </a:bodyPr>
          <a:lstStyle/>
          <a:p>
            <a:pPr lvl="0" algn="l" rtl="0">
              <a:spcBef>
                <a:spcPts val="0"/>
              </a:spcBef>
              <a:spcAft>
                <a:spcPts val="0"/>
              </a:spcAft>
            </a:pPr>
            <a:r>
              <a:rPr lang="en" b="1" dirty="0">
                <a:solidFill>
                  <a:srgbClr val="E06666"/>
                </a:solidFill>
                <a:latin typeface="Georgia" panose="02040502050405020303" pitchFamily="18" charset="0"/>
              </a:rPr>
              <a:t>What:</a:t>
            </a:r>
            <a:r>
              <a:rPr lang="en" dirty="0">
                <a:solidFill>
                  <a:schemeClr val="dk2"/>
                </a:solidFill>
                <a:latin typeface="Georgia" panose="02040502050405020303" pitchFamily="18" charset="0"/>
              </a:rPr>
              <a:t> </a:t>
            </a:r>
            <a:r>
              <a:rPr lang="en" dirty="0">
                <a:solidFill>
                  <a:schemeClr val="dk1"/>
                </a:solidFill>
                <a:latin typeface="Georgia" panose="02040502050405020303" pitchFamily="18" charset="0"/>
              </a:rPr>
              <a:t>To identify cellular and molecular signaling pathways that pattern the jaw skeleton, our lab has developed a chimeric transplant system using quail and duck embryos, which differ greatly in jaw size and shape.</a:t>
            </a:r>
          </a:p>
          <a:p>
            <a:pPr marL="285750" lvl="4" indent="-285750">
              <a:buFont typeface="Wingdings" pitchFamily="2" charset="2"/>
              <a:buChar char="§"/>
            </a:pPr>
            <a:r>
              <a:rPr lang="en" b="1" u="sng" dirty="0">
                <a:solidFill>
                  <a:schemeClr val="dk1"/>
                </a:solidFill>
                <a:latin typeface="Georgia" panose="02040502050405020303" pitchFamily="18" charset="0"/>
              </a:rPr>
              <a:t>Central Hypothesis</a:t>
            </a:r>
            <a:r>
              <a:rPr lang="en" b="1" dirty="0">
                <a:solidFill>
                  <a:schemeClr val="dk1"/>
                </a:solidFill>
                <a:latin typeface="Georgia" panose="02040502050405020303" pitchFamily="18" charset="0"/>
              </a:rPr>
              <a:t>:</a:t>
            </a:r>
            <a:r>
              <a:rPr lang="en" dirty="0">
                <a:solidFill>
                  <a:schemeClr val="dk1"/>
                </a:solidFill>
                <a:latin typeface="Georgia" panose="02040502050405020303" pitchFamily="18" charset="0"/>
              </a:rPr>
              <a:t> I hypothesize that </a:t>
            </a:r>
            <a:r>
              <a:rPr lang="en" b="1" dirty="0">
                <a:solidFill>
                  <a:srgbClr val="9900FF"/>
                </a:solidFill>
                <a:latin typeface="Georgia" panose="02040502050405020303" pitchFamily="18" charset="0"/>
              </a:rPr>
              <a:t>A</a:t>
            </a:r>
            <a:r>
              <a:rPr lang="en" dirty="0">
                <a:solidFill>
                  <a:schemeClr val="dk1"/>
                </a:solidFill>
                <a:latin typeface="Georgia" panose="02040502050405020303" pitchFamily="18" charset="0"/>
              </a:rPr>
              <a:t> controls jaw length through differential regulation of </a:t>
            </a:r>
            <a:r>
              <a:rPr lang="en" b="1" dirty="0">
                <a:solidFill>
                  <a:srgbClr val="9900FF"/>
                </a:solidFill>
                <a:latin typeface="Georgia" panose="02040502050405020303" pitchFamily="18" charset="0"/>
              </a:rPr>
              <a:t>B</a:t>
            </a:r>
            <a:r>
              <a:rPr lang="en" dirty="0">
                <a:solidFill>
                  <a:schemeClr val="dk1"/>
                </a:solidFill>
                <a:latin typeface="Georgia" panose="02040502050405020303" pitchFamily="18" charset="0"/>
              </a:rPr>
              <a:t> during development.</a:t>
            </a:r>
            <a:endParaRPr b="1" dirty="0">
              <a:solidFill>
                <a:schemeClr val="dk1"/>
              </a:solidFill>
              <a:latin typeface="Georgia" panose="02040502050405020303" pitchFamily="18" charset="0"/>
            </a:endParaRPr>
          </a:p>
        </p:txBody>
      </p:sp>
      <p:sp>
        <p:nvSpPr>
          <p:cNvPr id="171" name="Google Shape;171;p32"/>
          <p:cNvSpPr txBox="1"/>
          <p:nvPr/>
        </p:nvSpPr>
        <p:spPr>
          <a:xfrm>
            <a:off x="311700" y="2892880"/>
            <a:ext cx="8520600" cy="1918957"/>
          </a:xfrm>
          <a:prstGeom prst="rect">
            <a:avLst/>
          </a:prstGeom>
          <a:noFill/>
          <a:ln>
            <a:noFill/>
          </a:ln>
        </p:spPr>
        <p:txBody>
          <a:bodyPr spcFirstLastPara="1" wrap="square" lIns="91425" tIns="91425" rIns="91425" bIns="91425" anchor="t" anchorCtr="0">
            <a:spAutoFit/>
          </a:bodyPr>
          <a:lstStyle/>
          <a:p>
            <a:pPr lvl="0" algn="l" rtl="0">
              <a:lnSpc>
                <a:spcPct val="115000"/>
              </a:lnSpc>
              <a:spcBef>
                <a:spcPts val="0"/>
              </a:spcBef>
              <a:spcAft>
                <a:spcPts val="0"/>
              </a:spcAft>
            </a:pPr>
            <a:r>
              <a:rPr lang="en" b="1" dirty="0">
                <a:solidFill>
                  <a:srgbClr val="F1C232"/>
                </a:solidFill>
                <a:latin typeface="Georgia" panose="02040502050405020303" pitchFamily="18" charset="0"/>
              </a:rPr>
              <a:t>How:</a:t>
            </a:r>
            <a:r>
              <a:rPr lang="en" dirty="0">
                <a:solidFill>
                  <a:schemeClr val="dk2"/>
                </a:solidFill>
                <a:latin typeface="Georgia" panose="02040502050405020303" pitchFamily="18" charset="0"/>
              </a:rPr>
              <a:t> </a:t>
            </a:r>
          </a:p>
          <a:p>
            <a:pPr marL="285750" lvl="0" indent="-285750" algn="l" rtl="0">
              <a:lnSpc>
                <a:spcPct val="115000"/>
              </a:lnSpc>
              <a:spcBef>
                <a:spcPts val="0"/>
              </a:spcBef>
              <a:spcAft>
                <a:spcPts val="0"/>
              </a:spcAft>
              <a:buFont typeface="Wingdings" pitchFamily="2" charset="2"/>
              <a:buChar char="§"/>
            </a:pPr>
            <a:r>
              <a:rPr lang="en" b="1" dirty="0">
                <a:solidFill>
                  <a:schemeClr val="dk1"/>
                </a:solidFill>
                <a:latin typeface="Georgia" panose="02040502050405020303" pitchFamily="18" charset="0"/>
              </a:rPr>
              <a:t>Specific Aim 1: </a:t>
            </a:r>
            <a:r>
              <a:rPr lang="en" dirty="0">
                <a:solidFill>
                  <a:schemeClr val="dk1"/>
                </a:solidFill>
                <a:latin typeface="Georgia" panose="02040502050405020303" pitchFamily="18" charset="0"/>
              </a:rPr>
              <a:t>Determine the extent to which </a:t>
            </a:r>
            <a:r>
              <a:rPr lang="en" b="1" dirty="0">
                <a:solidFill>
                  <a:srgbClr val="9900FF"/>
                </a:solidFill>
                <a:latin typeface="Georgia" panose="02040502050405020303" pitchFamily="18" charset="0"/>
              </a:rPr>
              <a:t>A</a:t>
            </a:r>
            <a:r>
              <a:rPr lang="en" dirty="0">
                <a:solidFill>
                  <a:schemeClr val="dk1"/>
                </a:solidFill>
                <a:latin typeface="Georgia" panose="02040502050405020303" pitchFamily="18" charset="0"/>
              </a:rPr>
              <a:t> controls jaw length through activation of TGFB signaling</a:t>
            </a:r>
          </a:p>
          <a:p>
            <a:pPr marL="285750" lvl="8" indent="-285750">
              <a:lnSpc>
                <a:spcPct val="115000"/>
              </a:lnSpc>
              <a:buFont typeface="Wingdings" pitchFamily="2" charset="2"/>
              <a:buChar char="§"/>
            </a:pPr>
            <a:r>
              <a:rPr lang="en" dirty="0">
                <a:solidFill>
                  <a:schemeClr val="dk1"/>
                </a:solidFill>
                <a:latin typeface="Georgia" panose="02040502050405020303" pitchFamily="18" charset="0"/>
              </a:rPr>
              <a:t>At key stages of embryonic development in duck, quail, and chimeras, I will examine the effect of </a:t>
            </a:r>
            <a:r>
              <a:rPr lang="en" b="1" dirty="0">
                <a:solidFill>
                  <a:srgbClr val="9900FF"/>
                </a:solidFill>
                <a:latin typeface="Georgia" panose="02040502050405020303" pitchFamily="18" charset="0"/>
              </a:rPr>
              <a:t>B</a:t>
            </a:r>
            <a:r>
              <a:rPr lang="en" dirty="0">
                <a:solidFill>
                  <a:schemeClr val="dk1"/>
                </a:solidFill>
                <a:latin typeface="Georgia" panose="02040502050405020303" pitchFamily="18" charset="0"/>
              </a:rPr>
              <a:t> overexpression on bone resorption using bone resorption markers, as well as assess the effects on jaw length.</a:t>
            </a:r>
          </a:p>
          <a:p>
            <a:pPr marL="285750" lvl="0" indent="-285750" algn="l" rtl="0">
              <a:lnSpc>
                <a:spcPct val="115000"/>
              </a:lnSpc>
              <a:spcBef>
                <a:spcPts val="0"/>
              </a:spcBef>
              <a:spcAft>
                <a:spcPts val="0"/>
              </a:spcAft>
              <a:buFont typeface="Wingdings" pitchFamily="2" charset="2"/>
              <a:buChar char="§"/>
            </a:pPr>
            <a:r>
              <a:rPr lang="en" b="1" dirty="0">
                <a:solidFill>
                  <a:schemeClr val="dk1"/>
                </a:solidFill>
                <a:latin typeface="Georgia" panose="02040502050405020303" pitchFamily="18" charset="0"/>
              </a:rPr>
              <a:t>Specific Aim 2: </a:t>
            </a:r>
            <a:r>
              <a:rPr lang="en" dirty="0">
                <a:solidFill>
                  <a:schemeClr val="dk1"/>
                </a:solidFill>
                <a:latin typeface="Georgia" panose="02040502050405020303" pitchFamily="18" charset="0"/>
              </a:rPr>
              <a:t>Determine the extent to which </a:t>
            </a:r>
            <a:r>
              <a:rPr lang="en" b="1" dirty="0">
                <a:solidFill>
                  <a:srgbClr val="9900FF"/>
                </a:solidFill>
                <a:latin typeface="Georgia" panose="02040502050405020303" pitchFamily="18" charset="0"/>
              </a:rPr>
              <a:t>A</a:t>
            </a:r>
            <a:r>
              <a:rPr lang="en" dirty="0">
                <a:solidFill>
                  <a:schemeClr val="dk1"/>
                </a:solidFill>
                <a:latin typeface="Georgia" panose="02040502050405020303" pitchFamily="18" charset="0"/>
              </a:rPr>
              <a:t> controls jaw length through inhibition of </a:t>
            </a:r>
            <a:r>
              <a:rPr lang="en" b="1" dirty="0">
                <a:solidFill>
                  <a:srgbClr val="9900FF"/>
                </a:solidFill>
                <a:latin typeface="Georgia" panose="02040502050405020303" pitchFamily="18" charset="0"/>
              </a:rPr>
              <a:t>B</a:t>
            </a:r>
            <a:r>
              <a:rPr lang="en" dirty="0">
                <a:solidFill>
                  <a:schemeClr val="dk1"/>
                </a:solidFill>
                <a:latin typeface="Georgia" panose="02040502050405020303" pitchFamily="18" charset="0"/>
              </a:rPr>
              <a:t>.	</a:t>
            </a:r>
            <a:endParaRPr b="1" dirty="0">
              <a:solidFill>
                <a:schemeClr val="dk1"/>
              </a:solidFill>
              <a:latin typeface="Georgia" panose="02040502050405020303" pitchFamily="18" charset="0"/>
            </a:endParaRPr>
          </a:p>
        </p:txBody>
      </p:sp>
      <p:sp>
        <p:nvSpPr>
          <p:cNvPr id="2" name="Rectangle 1">
            <a:extLst>
              <a:ext uri="{FF2B5EF4-FFF2-40B4-BE49-F238E27FC236}">
                <a16:creationId xmlns:a16="http://schemas.microsoft.com/office/drawing/2014/main" id="{2D122148-5D66-C516-66E9-2E9C945F43F2}"/>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9"/>
                                        </p:tgtEl>
                                        <p:attrNameLst>
                                          <p:attrName>style.visibility</p:attrName>
                                        </p:attrNameLst>
                                      </p:cBhvr>
                                      <p:to>
                                        <p:strVal val="visible"/>
                                      </p:to>
                                    </p:set>
                                    <p:animEffect transition="in" filter="fade">
                                      <p:cBhvr>
                                        <p:cTn id="7" dur="1000"/>
                                        <p:tgtEl>
                                          <p:spTgt spid="16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0"/>
                                        </p:tgtEl>
                                        <p:attrNameLst>
                                          <p:attrName>style.visibility</p:attrName>
                                        </p:attrNameLst>
                                      </p:cBhvr>
                                      <p:to>
                                        <p:strVal val="visible"/>
                                      </p:to>
                                    </p:set>
                                    <p:animEffect transition="in" filter="fade">
                                      <p:cBhvr>
                                        <p:cTn id="12" dur="1000"/>
                                        <p:tgtEl>
                                          <p:spTgt spid="17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1"/>
                                        </p:tgtEl>
                                        <p:attrNameLst>
                                          <p:attrName>style.visibility</p:attrName>
                                        </p:attrNameLst>
                                      </p:cBhvr>
                                      <p:to>
                                        <p:strVal val="visible"/>
                                      </p:to>
                                    </p:set>
                                    <p:animEffect transition="in" filter="fade">
                                      <p:cBhvr>
                                        <p:cTn id="17" dur="1000"/>
                                        <p:tgtEl>
                                          <p:spTgt spid="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3"/>
          <p:cNvSpPr txBox="1">
            <a:spLocks noGrp="1"/>
          </p:cNvSpPr>
          <p:nvPr>
            <p:ph type="title"/>
          </p:nvPr>
        </p:nvSpPr>
        <p:spPr>
          <a:xfrm>
            <a:off x="159300" y="169144"/>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b="1" dirty="0">
                <a:solidFill>
                  <a:srgbClr val="002060"/>
                </a:solidFill>
                <a:latin typeface="Georgia" panose="02040502050405020303" pitchFamily="18" charset="0"/>
              </a:rPr>
              <a:t>II. Research Proposal: Significance</a:t>
            </a:r>
            <a:endParaRPr sz="2400" b="1" dirty="0">
              <a:solidFill>
                <a:srgbClr val="002060"/>
              </a:solidFill>
              <a:latin typeface="Georgia" panose="02040502050405020303" pitchFamily="18" charset="0"/>
            </a:endParaRPr>
          </a:p>
        </p:txBody>
      </p:sp>
      <p:sp>
        <p:nvSpPr>
          <p:cNvPr id="178" name="Google Shape;178;p33"/>
          <p:cNvSpPr txBox="1"/>
          <p:nvPr/>
        </p:nvSpPr>
        <p:spPr>
          <a:xfrm>
            <a:off x="318600" y="726775"/>
            <a:ext cx="8012600" cy="3508623"/>
          </a:xfrm>
          <a:prstGeom prst="rect">
            <a:avLst/>
          </a:prstGeom>
          <a:noFill/>
          <a:ln>
            <a:noFill/>
          </a:ln>
        </p:spPr>
        <p:txBody>
          <a:bodyPr spcFirstLastPara="1" wrap="square" lIns="91425" tIns="91425" rIns="91425" bIns="91425" anchor="t" anchorCtr="0">
            <a:spAutoFit/>
          </a:bodyPr>
          <a:lstStyle/>
          <a:p>
            <a:pPr marL="457200" indent="-406400">
              <a:buClr>
                <a:schemeClr val="dk1"/>
              </a:buClr>
              <a:buSzPts val="2800"/>
              <a:buFont typeface="Wingdings" pitchFamily="2" charset="2"/>
              <a:buChar char="§"/>
            </a:pPr>
            <a:r>
              <a:rPr lang="en-US" sz="2400" dirty="0">
                <a:solidFill>
                  <a:srgbClr val="B7B7B7"/>
                </a:solidFill>
                <a:latin typeface="Georgia" panose="02040502050405020303" pitchFamily="18" charset="0"/>
              </a:rPr>
              <a:t>Specific Aims </a:t>
            </a:r>
            <a:endParaRPr lang="en" sz="2400" dirty="0">
              <a:solidFill>
                <a:schemeClr val="dk1"/>
              </a:solidFill>
              <a:latin typeface="Georgia" panose="02040502050405020303" pitchFamily="18" charset="0"/>
            </a:endParaRPr>
          </a:p>
          <a:p>
            <a:pPr marL="457200" lvl="0" indent="-406400" algn="l" rtl="0">
              <a:spcBef>
                <a:spcPts val="0"/>
              </a:spcBef>
              <a:spcAft>
                <a:spcPts val="0"/>
              </a:spcAft>
              <a:buClr>
                <a:schemeClr val="dk1"/>
              </a:buClr>
              <a:buSzPts val="2800"/>
              <a:buFont typeface="Wingdings" pitchFamily="2" charset="2"/>
              <a:buChar char="§"/>
            </a:pPr>
            <a:r>
              <a:rPr lang="en" sz="2400" dirty="0">
                <a:solidFill>
                  <a:schemeClr val="tx1"/>
                </a:solidFill>
                <a:latin typeface="Georgia" panose="02040502050405020303" pitchFamily="18" charset="0"/>
              </a:rPr>
              <a:t>Research Strategy </a:t>
            </a:r>
          </a:p>
          <a:p>
            <a:pPr marL="914400" lvl="1" indent="-406400">
              <a:buClr>
                <a:srgbClr val="B7B7B7"/>
              </a:buClr>
              <a:buSzPts val="2800"/>
              <a:buFont typeface="Wingdings" pitchFamily="2" charset="2"/>
              <a:buChar char="§"/>
            </a:pPr>
            <a:r>
              <a:rPr lang="en" sz="2400" b="1" dirty="0">
                <a:solidFill>
                  <a:srgbClr val="002060"/>
                </a:solidFill>
                <a:latin typeface="Georgia" panose="02040502050405020303" pitchFamily="18" charset="0"/>
              </a:rPr>
              <a:t>Significance</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Innovation</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Approach</a:t>
            </a:r>
          </a:p>
          <a:p>
            <a:pPr marL="457200" lvl="0"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Additional Information:</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Resource Information and Facility/Equipment </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Other Support for applicant/sponsor </a:t>
            </a:r>
            <a:r>
              <a:rPr lang="en-US" sz="2400" b="1" i="1" dirty="0">
                <a:solidFill>
                  <a:srgbClr val="B7B7B7"/>
                </a:solidFill>
                <a:latin typeface="Georgia" panose="02040502050405020303" pitchFamily="18" charset="0"/>
              </a:rPr>
              <a:t>(if any)</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Recombinant or DNA Molecules </a:t>
            </a:r>
            <a:r>
              <a:rPr lang="en-US" sz="2400" b="1" i="1" dirty="0">
                <a:solidFill>
                  <a:srgbClr val="B7B7B7"/>
                </a:solidFill>
                <a:latin typeface="Georgia" panose="02040502050405020303" pitchFamily="18" charset="0"/>
              </a:rPr>
              <a:t>(if any)</a:t>
            </a:r>
          </a:p>
        </p:txBody>
      </p:sp>
      <p:sp>
        <p:nvSpPr>
          <p:cNvPr id="2" name="Rectangle 1">
            <a:extLst>
              <a:ext uri="{FF2B5EF4-FFF2-40B4-BE49-F238E27FC236}">
                <a16:creationId xmlns:a16="http://schemas.microsoft.com/office/drawing/2014/main" id="{562CA3C8-E5E5-07D7-DE33-6B3191385B8D}"/>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4"/>
          <p:cNvSpPr txBox="1">
            <a:spLocks noGrp="1"/>
          </p:cNvSpPr>
          <p:nvPr>
            <p:ph type="title"/>
          </p:nvPr>
        </p:nvSpPr>
        <p:spPr>
          <a:xfrm>
            <a:off x="271060" y="199625"/>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Significance</a:t>
            </a:r>
            <a:endParaRPr sz="2400" dirty="0">
              <a:solidFill>
                <a:srgbClr val="002060"/>
              </a:solidFill>
              <a:latin typeface="Georgia" panose="02040502050405020303" pitchFamily="18" charset="0"/>
            </a:endParaRPr>
          </a:p>
        </p:txBody>
      </p:sp>
      <p:sp>
        <p:nvSpPr>
          <p:cNvPr id="185" name="Google Shape;185;p34"/>
          <p:cNvSpPr txBox="1">
            <a:spLocks noGrp="1"/>
          </p:cNvSpPr>
          <p:nvPr>
            <p:ph type="body" idx="1"/>
          </p:nvPr>
        </p:nvSpPr>
        <p:spPr>
          <a:xfrm>
            <a:off x="271060" y="680884"/>
            <a:ext cx="8239760" cy="3944625"/>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Clr>
                <a:schemeClr val="dk1"/>
              </a:buClr>
              <a:buSzPts val="2600"/>
              <a:buFont typeface="Wingdings" pitchFamily="2" charset="2"/>
              <a:buChar char="§"/>
            </a:pPr>
            <a:r>
              <a:rPr lang="en" sz="2400" dirty="0">
                <a:solidFill>
                  <a:schemeClr val="dk1"/>
                </a:solidFill>
                <a:latin typeface="Georgia" panose="02040502050405020303" pitchFamily="18" charset="0"/>
              </a:rPr>
              <a:t>Describe the </a:t>
            </a:r>
            <a:r>
              <a:rPr lang="en" sz="2400" b="1" dirty="0">
                <a:solidFill>
                  <a:schemeClr val="dk1"/>
                </a:solidFill>
                <a:latin typeface="Georgia" panose="02040502050405020303" pitchFamily="18" charset="0"/>
              </a:rPr>
              <a:t>broad problem</a:t>
            </a:r>
            <a:r>
              <a:rPr lang="en" sz="2400" dirty="0">
                <a:solidFill>
                  <a:schemeClr val="dk1"/>
                </a:solidFill>
                <a:latin typeface="Georgia" panose="02040502050405020303" pitchFamily="18" charset="0"/>
              </a:rPr>
              <a:t> that your research is trying to tackle</a:t>
            </a:r>
          </a:p>
          <a:p>
            <a:pPr indent="-393700">
              <a:buClr>
                <a:schemeClr val="dk1"/>
              </a:buClr>
              <a:buSzPts val="2600"/>
              <a:buFont typeface="Wingdings" pitchFamily="2" charset="2"/>
              <a:buChar char="§"/>
            </a:pPr>
            <a:r>
              <a:rPr lang="en-US" sz="2400" dirty="0">
                <a:solidFill>
                  <a:schemeClr val="dk1"/>
                </a:solidFill>
                <a:latin typeface="Georgia" panose="02040502050405020303" pitchFamily="18" charset="0"/>
              </a:rPr>
              <a:t>Show the reader the </a:t>
            </a:r>
            <a:r>
              <a:rPr lang="en-US" sz="2400" b="1" dirty="0">
                <a:solidFill>
                  <a:schemeClr val="dk1"/>
                </a:solidFill>
                <a:latin typeface="Georgia" panose="02040502050405020303" pitchFamily="18" charset="0"/>
              </a:rPr>
              <a:t>clinical importance </a:t>
            </a:r>
            <a:r>
              <a:rPr lang="en-US" sz="2400" dirty="0">
                <a:solidFill>
                  <a:schemeClr val="dk1"/>
                </a:solidFill>
                <a:latin typeface="Georgia" panose="02040502050405020303" pitchFamily="18" charset="0"/>
              </a:rPr>
              <a:t>of your research</a:t>
            </a:r>
          </a:p>
          <a:p>
            <a:pPr lvl="0" indent="-393700">
              <a:buClr>
                <a:schemeClr val="dk1"/>
              </a:buClr>
              <a:buSzPts val="2600"/>
              <a:buFont typeface="Wingdings" pitchFamily="2" charset="2"/>
              <a:buChar char="§"/>
            </a:pPr>
            <a:r>
              <a:rPr lang="en-US" sz="2400" dirty="0">
                <a:solidFill>
                  <a:schemeClr val="dk1"/>
                </a:solidFill>
                <a:latin typeface="Georgia" panose="02040502050405020303" pitchFamily="18" charset="0"/>
              </a:rPr>
              <a:t>Perform a literature review to determine:</a:t>
            </a:r>
          </a:p>
          <a:p>
            <a:pPr lvl="1" indent="-387350">
              <a:spcBef>
                <a:spcPts val="0"/>
              </a:spcBef>
              <a:buClr>
                <a:schemeClr val="dk1"/>
              </a:buClr>
              <a:buSzPts val="2500"/>
              <a:buFont typeface="Wingdings" pitchFamily="2" charset="2"/>
              <a:buChar char="§"/>
            </a:pPr>
            <a:r>
              <a:rPr lang="en-US" sz="2400" b="1" dirty="0">
                <a:solidFill>
                  <a:schemeClr val="dk1"/>
                </a:solidFill>
                <a:latin typeface="Georgia" panose="02040502050405020303" pitchFamily="18" charset="0"/>
              </a:rPr>
              <a:t>What</a:t>
            </a:r>
            <a:r>
              <a:rPr lang="en-US" sz="2400" dirty="0">
                <a:solidFill>
                  <a:schemeClr val="dk1"/>
                </a:solidFill>
                <a:latin typeface="Georgia" panose="02040502050405020303" pitchFamily="18" charset="0"/>
              </a:rPr>
              <a:t> has been done</a:t>
            </a:r>
          </a:p>
          <a:p>
            <a:pPr lvl="1" indent="-387350">
              <a:spcBef>
                <a:spcPts val="0"/>
              </a:spcBef>
              <a:buClr>
                <a:schemeClr val="dk1"/>
              </a:buClr>
              <a:buSzPts val="2500"/>
              <a:buFont typeface="Wingdings" pitchFamily="2" charset="2"/>
              <a:buChar char="§"/>
            </a:pPr>
            <a:r>
              <a:rPr lang="en-US" sz="2400" b="1" dirty="0">
                <a:solidFill>
                  <a:schemeClr val="dk1"/>
                </a:solidFill>
                <a:latin typeface="Georgia" panose="02040502050405020303" pitchFamily="18" charset="0"/>
              </a:rPr>
              <a:t>How</a:t>
            </a:r>
            <a:r>
              <a:rPr lang="en-US" sz="2400" dirty="0">
                <a:solidFill>
                  <a:schemeClr val="dk1"/>
                </a:solidFill>
                <a:latin typeface="Georgia" panose="02040502050405020303" pitchFamily="18" charset="0"/>
              </a:rPr>
              <a:t> your study will expand on current knowledge</a:t>
            </a:r>
          </a:p>
          <a:p>
            <a:pPr marL="527050" indent="-457200">
              <a:buClr>
                <a:schemeClr val="dk1"/>
              </a:buClr>
              <a:buSzPts val="2500"/>
              <a:buFont typeface="Wingdings" pitchFamily="2" charset="2"/>
              <a:buChar char="§"/>
            </a:pPr>
            <a:r>
              <a:rPr lang="en-US" sz="2400" dirty="0">
                <a:solidFill>
                  <a:schemeClr val="dk1"/>
                </a:solidFill>
                <a:latin typeface="Georgia" panose="02040502050405020303" pitchFamily="18" charset="0"/>
              </a:rPr>
              <a:t>You can use preliminary data from your lab to support your study</a:t>
            </a:r>
          </a:p>
          <a:p>
            <a:pPr marL="869950" lvl="1" indent="-342900">
              <a:spcBef>
                <a:spcPts val="0"/>
              </a:spcBef>
              <a:buClr>
                <a:schemeClr val="dk1"/>
              </a:buClr>
              <a:buSzPts val="2500"/>
              <a:buFont typeface="Wingdings" pitchFamily="2" charset="2"/>
              <a:buChar char="§"/>
            </a:pPr>
            <a:endParaRPr lang="en-US" sz="2400" dirty="0">
              <a:solidFill>
                <a:schemeClr val="dk1"/>
              </a:solidFill>
              <a:latin typeface="Georgia" panose="02040502050405020303" pitchFamily="18" charset="0"/>
            </a:endParaRPr>
          </a:p>
          <a:p>
            <a:pPr indent="-393700">
              <a:buClr>
                <a:schemeClr val="dk1"/>
              </a:buClr>
              <a:buSzPts val="2600"/>
              <a:buFont typeface="Wingdings" pitchFamily="2" charset="2"/>
              <a:buChar char="§"/>
            </a:pPr>
            <a:endParaRPr lang="en-US" sz="2400" dirty="0">
              <a:solidFill>
                <a:schemeClr val="dk1"/>
              </a:solidFill>
              <a:latin typeface="Georgia" panose="02040502050405020303" pitchFamily="18" charset="0"/>
            </a:endParaRPr>
          </a:p>
          <a:p>
            <a:pPr marL="457200" lvl="0" indent="-393700" algn="l" rtl="0">
              <a:spcBef>
                <a:spcPts val="0"/>
              </a:spcBef>
              <a:spcAft>
                <a:spcPts val="0"/>
              </a:spcAft>
              <a:buClr>
                <a:schemeClr val="dk1"/>
              </a:buClr>
              <a:buSzPts val="2600"/>
              <a:buFont typeface="Wingdings" pitchFamily="2" charset="2"/>
              <a:buChar char="§"/>
            </a:pPr>
            <a:endParaRPr sz="2400" dirty="0">
              <a:solidFill>
                <a:schemeClr val="dk1"/>
              </a:solidFill>
              <a:latin typeface="Georgia" panose="02040502050405020303" pitchFamily="18" charset="0"/>
            </a:endParaRPr>
          </a:p>
        </p:txBody>
      </p:sp>
      <p:sp>
        <p:nvSpPr>
          <p:cNvPr id="2" name="Rectangle 1">
            <a:extLst>
              <a:ext uri="{FF2B5EF4-FFF2-40B4-BE49-F238E27FC236}">
                <a16:creationId xmlns:a16="http://schemas.microsoft.com/office/drawing/2014/main" id="{978E2EEC-1013-37E0-1CF1-888EF7911496}"/>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5"/>
                                        </p:tgtEl>
                                        <p:attrNameLst>
                                          <p:attrName>style.visibility</p:attrName>
                                        </p:attrNameLst>
                                      </p:cBhvr>
                                      <p:to>
                                        <p:strVal val="visible"/>
                                      </p:to>
                                    </p:set>
                                    <p:animEffect transition="in" filter="fade">
                                      <p:cBhvr>
                                        <p:cTn id="7"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5"/>
          <p:cNvSpPr txBox="1">
            <a:spLocks noGrp="1"/>
          </p:cNvSpPr>
          <p:nvPr>
            <p:ph type="title"/>
          </p:nvPr>
        </p:nvSpPr>
        <p:spPr>
          <a:xfrm>
            <a:off x="159300" y="109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Significance: Example</a:t>
            </a:r>
            <a:endParaRPr sz="2400" b="1" dirty="0">
              <a:solidFill>
                <a:srgbClr val="002060"/>
              </a:solidFill>
              <a:latin typeface="Georgia" panose="02040502050405020303" pitchFamily="18" charset="0"/>
            </a:endParaRPr>
          </a:p>
        </p:txBody>
      </p:sp>
      <p:sp>
        <p:nvSpPr>
          <p:cNvPr id="194" name="Google Shape;194;p35"/>
          <p:cNvSpPr txBox="1">
            <a:spLocks noGrp="1"/>
          </p:cNvSpPr>
          <p:nvPr>
            <p:ph type="body" idx="1"/>
          </p:nvPr>
        </p:nvSpPr>
        <p:spPr>
          <a:xfrm>
            <a:off x="-246875" y="534575"/>
            <a:ext cx="4465200" cy="517800"/>
          </a:xfrm>
          <a:prstGeom prst="rect">
            <a:avLst/>
          </a:prstGeom>
        </p:spPr>
        <p:txBody>
          <a:bodyPr spcFirstLastPara="1" wrap="square" lIns="91425" tIns="91425" rIns="91425" bIns="91425" anchor="t" anchorCtr="0">
            <a:noAutofit/>
          </a:bodyPr>
          <a:lstStyle/>
          <a:p>
            <a:pPr marL="742950" lvl="0" indent="-285750" algn="l" rtl="0">
              <a:spcBef>
                <a:spcPts val="0"/>
              </a:spcBef>
              <a:spcAft>
                <a:spcPts val="1600"/>
              </a:spcAft>
              <a:buFont typeface="Wingdings" pitchFamily="2" charset="2"/>
              <a:buChar char="Ø"/>
            </a:pPr>
            <a:r>
              <a:rPr lang="en" sz="1600" b="1" dirty="0">
                <a:solidFill>
                  <a:srgbClr val="FF0000"/>
                </a:solidFill>
                <a:latin typeface="Georgia" panose="02040502050405020303" pitchFamily="18" charset="0"/>
              </a:rPr>
              <a:t>Introduction of broad problem</a:t>
            </a:r>
            <a:endParaRPr sz="1600" b="1" dirty="0">
              <a:solidFill>
                <a:srgbClr val="9900FF"/>
              </a:solidFill>
              <a:latin typeface="Georgia" panose="02040502050405020303" pitchFamily="18" charset="0"/>
            </a:endParaRPr>
          </a:p>
        </p:txBody>
      </p:sp>
      <p:sp>
        <p:nvSpPr>
          <p:cNvPr id="195" name="Google Shape;195;p35"/>
          <p:cNvSpPr txBox="1">
            <a:spLocks noGrp="1"/>
          </p:cNvSpPr>
          <p:nvPr>
            <p:ph type="body" idx="4294967295"/>
          </p:nvPr>
        </p:nvSpPr>
        <p:spPr>
          <a:xfrm>
            <a:off x="3811588" y="534988"/>
            <a:ext cx="5332412" cy="1058862"/>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b="1" u="sng" dirty="0">
                <a:solidFill>
                  <a:schemeClr val="dk1"/>
                </a:solidFill>
                <a:latin typeface="Georgia" panose="02040502050405020303" pitchFamily="18" charset="0"/>
              </a:rPr>
              <a:t>Sample Text</a:t>
            </a:r>
            <a:r>
              <a:rPr lang="en" sz="1600" b="1" dirty="0">
                <a:solidFill>
                  <a:schemeClr val="dk1"/>
                </a:solidFill>
                <a:latin typeface="Georgia" panose="02040502050405020303" pitchFamily="18" charset="0"/>
              </a:rPr>
              <a:t>: </a:t>
            </a:r>
            <a:r>
              <a:rPr lang="en" sz="1600" dirty="0">
                <a:solidFill>
                  <a:srgbClr val="FF0000"/>
                </a:solidFill>
                <a:latin typeface="Georgia" panose="02040502050405020303" pitchFamily="18" charset="0"/>
              </a:rPr>
              <a:t>In the United States, craniofacial malformations are one of the most common birth defects in humans.</a:t>
            </a:r>
            <a:r>
              <a:rPr lang="en" sz="1600" dirty="0">
                <a:latin typeface="Georgia" panose="02040502050405020303" pitchFamily="18" charset="0"/>
              </a:rPr>
              <a:t> </a:t>
            </a:r>
            <a:endParaRPr sz="1600" dirty="0">
              <a:solidFill>
                <a:srgbClr val="9900FF"/>
              </a:solidFill>
              <a:latin typeface="Georgia" panose="02040502050405020303" pitchFamily="18" charset="0"/>
            </a:endParaRPr>
          </a:p>
        </p:txBody>
      </p:sp>
      <p:sp>
        <p:nvSpPr>
          <p:cNvPr id="196" name="Google Shape;196;p35"/>
          <p:cNvSpPr txBox="1"/>
          <p:nvPr/>
        </p:nvSpPr>
        <p:spPr>
          <a:xfrm>
            <a:off x="1211550" y="1373938"/>
            <a:ext cx="2598900" cy="672974"/>
          </a:xfrm>
          <a:prstGeom prst="rect">
            <a:avLst/>
          </a:prstGeom>
          <a:noFill/>
          <a:ln>
            <a:noFill/>
          </a:ln>
        </p:spPr>
        <p:txBody>
          <a:bodyPr spcFirstLastPara="1" wrap="square" lIns="91425" tIns="91425" rIns="91425" bIns="91425" anchor="t" anchorCtr="0">
            <a:spAutoFit/>
          </a:bodyPr>
          <a:lstStyle/>
          <a:p>
            <a:pPr marL="285750" lvl="0" indent="-285750" algn="l" rtl="0">
              <a:lnSpc>
                <a:spcPct val="115000"/>
              </a:lnSpc>
              <a:spcBef>
                <a:spcPts val="0"/>
              </a:spcBef>
              <a:spcAft>
                <a:spcPts val="1600"/>
              </a:spcAft>
              <a:buFont typeface="Wingdings" pitchFamily="2" charset="2"/>
              <a:buChar char="Ø"/>
            </a:pPr>
            <a:r>
              <a:rPr lang="en" sz="1600" b="1" dirty="0">
                <a:solidFill>
                  <a:srgbClr val="93C47D"/>
                </a:solidFill>
                <a:latin typeface="Georgia" panose="02040502050405020303" pitchFamily="18" charset="0"/>
              </a:rPr>
              <a:t>Clinical Importance</a:t>
            </a:r>
            <a:endParaRPr sz="1600" dirty="0">
              <a:solidFill>
                <a:srgbClr val="9900FF"/>
              </a:solidFill>
              <a:latin typeface="Georgia" panose="02040502050405020303" pitchFamily="18" charset="0"/>
            </a:endParaRPr>
          </a:p>
        </p:txBody>
      </p:sp>
      <p:sp>
        <p:nvSpPr>
          <p:cNvPr id="197" name="Google Shape;197;p35"/>
          <p:cNvSpPr txBox="1"/>
          <p:nvPr/>
        </p:nvSpPr>
        <p:spPr>
          <a:xfrm>
            <a:off x="1211550" y="2368475"/>
            <a:ext cx="2824800" cy="672974"/>
          </a:xfrm>
          <a:prstGeom prst="rect">
            <a:avLst/>
          </a:prstGeom>
          <a:noFill/>
          <a:ln>
            <a:noFill/>
          </a:ln>
        </p:spPr>
        <p:txBody>
          <a:bodyPr spcFirstLastPara="1" wrap="square" lIns="91425" tIns="91425" rIns="91425" bIns="91425" anchor="t" anchorCtr="0">
            <a:spAutoFit/>
          </a:bodyPr>
          <a:lstStyle/>
          <a:p>
            <a:pPr marL="285750" lvl="0" indent="-285750" algn="l" rtl="0">
              <a:lnSpc>
                <a:spcPct val="115000"/>
              </a:lnSpc>
              <a:spcBef>
                <a:spcPts val="0"/>
              </a:spcBef>
              <a:spcAft>
                <a:spcPts val="1600"/>
              </a:spcAft>
              <a:buFont typeface="Wingdings" pitchFamily="2" charset="2"/>
              <a:buChar char="Ø"/>
            </a:pPr>
            <a:r>
              <a:rPr lang="en" sz="1600" b="1" dirty="0">
                <a:solidFill>
                  <a:srgbClr val="0000FF"/>
                </a:solidFill>
                <a:latin typeface="Georgia" panose="02040502050405020303" pitchFamily="18" charset="0"/>
              </a:rPr>
              <a:t>What has been done?</a:t>
            </a:r>
            <a:endParaRPr sz="1600" dirty="0">
              <a:solidFill>
                <a:srgbClr val="9900FF"/>
              </a:solidFill>
              <a:latin typeface="Georgia" panose="02040502050405020303" pitchFamily="18" charset="0"/>
            </a:endParaRPr>
          </a:p>
        </p:txBody>
      </p:sp>
      <p:sp>
        <p:nvSpPr>
          <p:cNvPr id="198" name="Google Shape;198;p35"/>
          <p:cNvSpPr txBox="1"/>
          <p:nvPr/>
        </p:nvSpPr>
        <p:spPr>
          <a:xfrm>
            <a:off x="383500" y="3920265"/>
            <a:ext cx="3652850" cy="956129"/>
          </a:xfrm>
          <a:prstGeom prst="rect">
            <a:avLst/>
          </a:prstGeom>
          <a:noFill/>
          <a:ln>
            <a:noFill/>
          </a:ln>
        </p:spPr>
        <p:txBody>
          <a:bodyPr spcFirstLastPara="1" wrap="square" lIns="91425" tIns="91425" rIns="91425" bIns="91425" anchor="t" anchorCtr="0">
            <a:spAutoFit/>
          </a:bodyPr>
          <a:lstStyle/>
          <a:p>
            <a:pPr marL="285750" lvl="0" indent="-285750" algn="l" rtl="0">
              <a:lnSpc>
                <a:spcPct val="115000"/>
              </a:lnSpc>
              <a:spcBef>
                <a:spcPts val="0"/>
              </a:spcBef>
              <a:spcAft>
                <a:spcPts val="1600"/>
              </a:spcAft>
              <a:buFont typeface="Wingdings" pitchFamily="2" charset="2"/>
              <a:buChar char="Ø"/>
            </a:pPr>
            <a:r>
              <a:rPr lang="en" sz="1600" b="1" dirty="0">
                <a:solidFill>
                  <a:srgbClr val="9900FF"/>
                </a:solidFill>
                <a:latin typeface="Georgia" panose="02040502050405020303" pitchFamily="18" charset="0"/>
              </a:rPr>
              <a:t>How your study will expand the current line of thinking?</a:t>
            </a:r>
            <a:endParaRPr sz="1600" b="1" dirty="0">
              <a:latin typeface="Georgia" panose="02040502050405020303" pitchFamily="18" charset="0"/>
            </a:endParaRPr>
          </a:p>
        </p:txBody>
      </p:sp>
      <p:sp>
        <p:nvSpPr>
          <p:cNvPr id="199" name="Google Shape;199;p35"/>
          <p:cNvSpPr txBox="1"/>
          <p:nvPr/>
        </p:nvSpPr>
        <p:spPr>
          <a:xfrm>
            <a:off x="3785423" y="1379274"/>
            <a:ext cx="5441100" cy="1239283"/>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None/>
            </a:pPr>
            <a:r>
              <a:rPr lang="en" sz="1600" dirty="0">
                <a:solidFill>
                  <a:srgbClr val="93C47D"/>
                </a:solidFill>
                <a:latin typeface="Georgia" panose="02040502050405020303" pitchFamily="18" charset="0"/>
              </a:rPr>
              <a:t>An increased understanding of the mechanism behind these structural diseases would be useful for the development of preventative or therapeutic applications.</a:t>
            </a:r>
            <a:r>
              <a:rPr lang="en" sz="1600" dirty="0">
                <a:solidFill>
                  <a:schemeClr val="dk2"/>
                </a:solidFill>
                <a:latin typeface="Georgia" panose="02040502050405020303" pitchFamily="18" charset="0"/>
              </a:rPr>
              <a:t> </a:t>
            </a:r>
            <a:endParaRPr sz="1600" dirty="0">
              <a:solidFill>
                <a:srgbClr val="9900FF"/>
              </a:solidFill>
              <a:latin typeface="Georgia" panose="02040502050405020303" pitchFamily="18" charset="0"/>
            </a:endParaRPr>
          </a:p>
        </p:txBody>
      </p:sp>
      <p:sp>
        <p:nvSpPr>
          <p:cNvPr id="200" name="Google Shape;200;p35"/>
          <p:cNvSpPr txBox="1"/>
          <p:nvPr/>
        </p:nvSpPr>
        <p:spPr>
          <a:xfrm>
            <a:off x="3802100" y="2374122"/>
            <a:ext cx="5265600" cy="1805592"/>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None/>
            </a:pPr>
            <a:r>
              <a:rPr lang="en" sz="1600" dirty="0">
                <a:solidFill>
                  <a:srgbClr val="0000FF"/>
                </a:solidFill>
                <a:latin typeface="Georgia" panose="02040502050405020303" pitchFamily="18" charset="0"/>
              </a:rPr>
              <a:t>However, despite progress towards identifying the genetic basis of these diseases, there is a lack of genotype-phenotype correlation, even in those with identical mutations, that makes it difficult to understand the mechanism in individual patients. </a:t>
            </a:r>
            <a:endParaRPr sz="1600" dirty="0">
              <a:solidFill>
                <a:srgbClr val="9900FF"/>
              </a:solidFill>
              <a:latin typeface="Georgia" panose="02040502050405020303" pitchFamily="18" charset="0"/>
            </a:endParaRPr>
          </a:p>
        </p:txBody>
      </p:sp>
      <p:sp>
        <p:nvSpPr>
          <p:cNvPr id="201" name="Google Shape;201;p35"/>
          <p:cNvSpPr txBox="1"/>
          <p:nvPr/>
        </p:nvSpPr>
        <p:spPr>
          <a:xfrm>
            <a:off x="3802100" y="3920265"/>
            <a:ext cx="5191200" cy="1239283"/>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None/>
            </a:pPr>
            <a:r>
              <a:rPr lang="en" sz="1600" dirty="0">
                <a:solidFill>
                  <a:srgbClr val="9900FF"/>
                </a:solidFill>
                <a:latin typeface="Georgia" panose="02040502050405020303" pitchFamily="18" charset="0"/>
              </a:rPr>
              <a:t>This study aims to elucidate the mechanisms that control these genetic diseases and provide insight to possible preventive treatments for patients.</a:t>
            </a:r>
            <a:endParaRPr sz="1600" dirty="0">
              <a:latin typeface="Georgia" panose="02040502050405020303" pitchFamily="18" charset="0"/>
            </a:endParaRPr>
          </a:p>
        </p:txBody>
      </p:sp>
      <p:sp>
        <p:nvSpPr>
          <p:cNvPr id="2" name="Rectangle 1">
            <a:extLst>
              <a:ext uri="{FF2B5EF4-FFF2-40B4-BE49-F238E27FC236}">
                <a16:creationId xmlns:a16="http://schemas.microsoft.com/office/drawing/2014/main" id="{47CADA81-501A-3E3D-EF6B-CE05990D5C59}"/>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
                                        </p:tgtEl>
                                        <p:attrNameLst>
                                          <p:attrName>style.visibility</p:attrName>
                                        </p:attrNameLst>
                                      </p:cBhvr>
                                      <p:to>
                                        <p:strVal val="visible"/>
                                      </p:to>
                                    </p:set>
                                    <p:animEffect transition="in" filter="fade">
                                      <p:cBhvr>
                                        <p:cTn id="7" dur="1000"/>
                                        <p:tgtEl>
                                          <p:spTgt spid="194"/>
                                        </p:tgtEl>
                                      </p:cBhvr>
                                    </p:animEffect>
                                  </p:childTnLst>
                                </p:cTn>
                              </p:par>
                              <p:par>
                                <p:cTn id="8" presetID="10" presetClass="entr" presetSubtype="0" fill="hold" nodeType="withEffect">
                                  <p:stCondLst>
                                    <p:cond delay="0"/>
                                  </p:stCondLst>
                                  <p:childTnLst>
                                    <p:set>
                                      <p:cBhvr>
                                        <p:cTn id="9" dur="1" fill="hold">
                                          <p:stCondLst>
                                            <p:cond delay="0"/>
                                          </p:stCondLst>
                                        </p:cTn>
                                        <p:tgtEl>
                                          <p:spTgt spid="195"/>
                                        </p:tgtEl>
                                        <p:attrNameLst>
                                          <p:attrName>style.visibility</p:attrName>
                                        </p:attrNameLst>
                                      </p:cBhvr>
                                      <p:to>
                                        <p:strVal val="visible"/>
                                      </p:to>
                                    </p:set>
                                    <p:animEffect transition="in" filter="fade">
                                      <p:cBhvr>
                                        <p:cTn id="10" dur="1000"/>
                                        <p:tgtEl>
                                          <p:spTgt spid="19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96"/>
                                        </p:tgtEl>
                                        <p:attrNameLst>
                                          <p:attrName>style.visibility</p:attrName>
                                        </p:attrNameLst>
                                      </p:cBhvr>
                                      <p:to>
                                        <p:strVal val="visible"/>
                                      </p:to>
                                    </p:set>
                                    <p:animEffect transition="in" filter="fade">
                                      <p:cBhvr>
                                        <p:cTn id="15" dur="1000"/>
                                        <p:tgtEl>
                                          <p:spTgt spid="196"/>
                                        </p:tgtEl>
                                      </p:cBhvr>
                                    </p:animEffect>
                                  </p:childTnLst>
                                </p:cTn>
                              </p:par>
                              <p:par>
                                <p:cTn id="16" presetID="10" presetClass="entr" presetSubtype="0" fill="hold" nodeType="withEffect">
                                  <p:stCondLst>
                                    <p:cond delay="0"/>
                                  </p:stCondLst>
                                  <p:childTnLst>
                                    <p:set>
                                      <p:cBhvr>
                                        <p:cTn id="17" dur="1" fill="hold">
                                          <p:stCondLst>
                                            <p:cond delay="0"/>
                                          </p:stCondLst>
                                        </p:cTn>
                                        <p:tgtEl>
                                          <p:spTgt spid="199"/>
                                        </p:tgtEl>
                                        <p:attrNameLst>
                                          <p:attrName>style.visibility</p:attrName>
                                        </p:attrNameLst>
                                      </p:cBhvr>
                                      <p:to>
                                        <p:strVal val="visible"/>
                                      </p:to>
                                    </p:set>
                                    <p:animEffect transition="in" filter="fade">
                                      <p:cBhvr>
                                        <p:cTn id="18" dur="1000"/>
                                        <p:tgtEl>
                                          <p:spTgt spid="19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97"/>
                                        </p:tgtEl>
                                        <p:attrNameLst>
                                          <p:attrName>style.visibility</p:attrName>
                                        </p:attrNameLst>
                                      </p:cBhvr>
                                      <p:to>
                                        <p:strVal val="visible"/>
                                      </p:to>
                                    </p:set>
                                    <p:animEffect transition="in" filter="fade">
                                      <p:cBhvr>
                                        <p:cTn id="23" dur="1000"/>
                                        <p:tgtEl>
                                          <p:spTgt spid="197"/>
                                        </p:tgtEl>
                                      </p:cBhvr>
                                    </p:animEffect>
                                  </p:childTnLst>
                                </p:cTn>
                              </p:par>
                              <p:par>
                                <p:cTn id="24" presetID="10" presetClass="entr" presetSubtype="0" fill="hold" nodeType="withEffect">
                                  <p:stCondLst>
                                    <p:cond delay="0"/>
                                  </p:stCondLst>
                                  <p:childTnLst>
                                    <p:set>
                                      <p:cBhvr>
                                        <p:cTn id="25" dur="1" fill="hold">
                                          <p:stCondLst>
                                            <p:cond delay="0"/>
                                          </p:stCondLst>
                                        </p:cTn>
                                        <p:tgtEl>
                                          <p:spTgt spid="200"/>
                                        </p:tgtEl>
                                        <p:attrNameLst>
                                          <p:attrName>style.visibility</p:attrName>
                                        </p:attrNameLst>
                                      </p:cBhvr>
                                      <p:to>
                                        <p:strVal val="visible"/>
                                      </p:to>
                                    </p:set>
                                    <p:animEffect transition="in" filter="fade">
                                      <p:cBhvr>
                                        <p:cTn id="26" dur="1000"/>
                                        <p:tgtEl>
                                          <p:spTgt spid="20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98"/>
                                        </p:tgtEl>
                                        <p:attrNameLst>
                                          <p:attrName>style.visibility</p:attrName>
                                        </p:attrNameLst>
                                      </p:cBhvr>
                                      <p:to>
                                        <p:strVal val="visible"/>
                                      </p:to>
                                    </p:set>
                                    <p:animEffect transition="in" filter="fade">
                                      <p:cBhvr>
                                        <p:cTn id="31" dur="1000"/>
                                        <p:tgtEl>
                                          <p:spTgt spid="198"/>
                                        </p:tgtEl>
                                      </p:cBhvr>
                                    </p:animEffect>
                                  </p:childTnLst>
                                </p:cTn>
                              </p:par>
                              <p:par>
                                <p:cTn id="32" presetID="10" presetClass="entr" presetSubtype="0" fill="hold" nodeType="withEffect">
                                  <p:stCondLst>
                                    <p:cond delay="0"/>
                                  </p:stCondLst>
                                  <p:childTnLst>
                                    <p:set>
                                      <p:cBhvr>
                                        <p:cTn id="33" dur="1" fill="hold">
                                          <p:stCondLst>
                                            <p:cond delay="0"/>
                                          </p:stCondLst>
                                        </p:cTn>
                                        <p:tgtEl>
                                          <p:spTgt spid="201"/>
                                        </p:tgtEl>
                                        <p:attrNameLst>
                                          <p:attrName>style.visibility</p:attrName>
                                        </p:attrNameLst>
                                      </p:cBhvr>
                                      <p:to>
                                        <p:strVal val="visible"/>
                                      </p:to>
                                    </p:set>
                                    <p:animEffect transition="in" filter="fade">
                                      <p:cBhvr>
                                        <p:cTn id="34" dur="10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6"/>
          <p:cNvSpPr txBox="1">
            <a:spLocks noGrp="1"/>
          </p:cNvSpPr>
          <p:nvPr>
            <p:ph type="title"/>
          </p:nvPr>
        </p:nvSpPr>
        <p:spPr>
          <a:xfrm>
            <a:off x="169460" y="144978"/>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b="1" dirty="0">
                <a:solidFill>
                  <a:srgbClr val="002060"/>
                </a:solidFill>
                <a:latin typeface="Georgia" panose="02040502050405020303" pitchFamily="18" charset="0"/>
              </a:rPr>
              <a:t>II. Research Proposal: Innovation</a:t>
            </a:r>
            <a:endParaRPr sz="2400" b="1" dirty="0">
              <a:solidFill>
                <a:srgbClr val="002060"/>
              </a:solidFill>
              <a:latin typeface="Georgia" panose="02040502050405020303" pitchFamily="18" charset="0"/>
            </a:endParaRPr>
          </a:p>
        </p:txBody>
      </p:sp>
      <p:sp>
        <p:nvSpPr>
          <p:cNvPr id="207" name="Google Shape;207;p36"/>
          <p:cNvSpPr txBox="1"/>
          <p:nvPr/>
        </p:nvSpPr>
        <p:spPr>
          <a:xfrm>
            <a:off x="284480" y="727070"/>
            <a:ext cx="9144000" cy="4247286"/>
          </a:xfrm>
          <a:prstGeom prst="rect">
            <a:avLst/>
          </a:prstGeom>
          <a:noFill/>
          <a:ln>
            <a:noFill/>
          </a:ln>
        </p:spPr>
        <p:txBody>
          <a:bodyPr spcFirstLastPara="1" wrap="square" lIns="91425" tIns="91425" rIns="91425" bIns="91425" anchor="t" anchorCtr="0">
            <a:spAutoFit/>
          </a:bodyPr>
          <a:lstStyle/>
          <a:p>
            <a:pPr marL="457200" lvl="0" indent="-406400" algn="l" rtl="0">
              <a:spcBef>
                <a:spcPts val="0"/>
              </a:spcBef>
              <a:spcAft>
                <a:spcPts val="0"/>
              </a:spcAft>
              <a:buClr>
                <a:srgbClr val="B7B7B7"/>
              </a:buClr>
              <a:buSzPts val="2800"/>
              <a:buFont typeface="Wingdings" pitchFamily="2" charset="2"/>
              <a:buChar char="§"/>
            </a:pPr>
            <a:r>
              <a:rPr lang="en" sz="2400" dirty="0">
                <a:solidFill>
                  <a:srgbClr val="B7B7B7"/>
                </a:solidFill>
                <a:latin typeface="Georgia" panose="02040502050405020303" pitchFamily="18" charset="0"/>
              </a:rPr>
              <a:t>Specific Aims </a:t>
            </a:r>
          </a:p>
          <a:p>
            <a:pPr marL="457200" lvl="0"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Research Strategy </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Significance</a:t>
            </a:r>
          </a:p>
          <a:p>
            <a:pPr marL="914400" lvl="1" indent="-406400">
              <a:buClr>
                <a:srgbClr val="B7B7B7"/>
              </a:buClr>
              <a:buSzPts val="2800"/>
              <a:buFont typeface="Wingdings" pitchFamily="2" charset="2"/>
              <a:buChar char="§"/>
            </a:pPr>
            <a:r>
              <a:rPr lang="en-US" sz="2400" b="1" dirty="0">
                <a:solidFill>
                  <a:srgbClr val="002060"/>
                </a:solidFill>
                <a:latin typeface="Georgia" panose="02040502050405020303" pitchFamily="18" charset="0"/>
              </a:rPr>
              <a:t>Innovation</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Approach</a:t>
            </a:r>
          </a:p>
          <a:p>
            <a:pPr marL="457200" lvl="0"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Additional Information:</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Resource Information and Facility/Equipment </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Other Support for applicant/sponsor </a:t>
            </a:r>
            <a:r>
              <a:rPr lang="en-US" sz="2400" b="1" i="1" dirty="0">
                <a:solidFill>
                  <a:srgbClr val="B7B7B7"/>
                </a:solidFill>
                <a:latin typeface="Georgia" panose="02040502050405020303" pitchFamily="18" charset="0"/>
              </a:rPr>
              <a:t>(if any)</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Recombinant or DNA Molecules </a:t>
            </a:r>
            <a:r>
              <a:rPr lang="en-US" sz="2400" b="1" i="1" dirty="0">
                <a:solidFill>
                  <a:srgbClr val="B7B7B7"/>
                </a:solidFill>
                <a:latin typeface="Georgia" panose="02040502050405020303" pitchFamily="18" charset="0"/>
              </a:rPr>
              <a:t>(if any)</a:t>
            </a:r>
            <a:endParaRPr lang="en-US" sz="2400" b="1" i="1" dirty="0">
              <a:solidFill>
                <a:srgbClr val="1155CC"/>
              </a:solidFill>
              <a:latin typeface="Georgia" panose="02040502050405020303" pitchFamily="18" charset="0"/>
            </a:endParaRPr>
          </a:p>
          <a:p>
            <a:pPr marL="914400" lvl="1" indent="-406400" algn="l" rtl="0">
              <a:spcBef>
                <a:spcPts val="0"/>
              </a:spcBef>
              <a:spcAft>
                <a:spcPts val="0"/>
              </a:spcAft>
              <a:buClr>
                <a:srgbClr val="B7B7B7"/>
              </a:buClr>
              <a:buSzPts val="2800"/>
              <a:buFont typeface="Wingdings" pitchFamily="2" charset="2"/>
              <a:buChar char="§"/>
            </a:pPr>
            <a:endParaRPr lang="en-US" sz="2400" b="1" i="1" dirty="0">
              <a:solidFill>
                <a:srgbClr val="B7B7B7"/>
              </a:solidFill>
              <a:latin typeface="Georgia" panose="02040502050405020303" pitchFamily="18" charset="0"/>
            </a:endParaRPr>
          </a:p>
          <a:p>
            <a:pPr marL="457200" lvl="0" indent="-406400" algn="l" rtl="0">
              <a:spcBef>
                <a:spcPts val="0"/>
              </a:spcBef>
              <a:spcAft>
                <a:spcPts val="0"/>
              </a:spcAft>
              <a:buClr>
                <a:srgbClr val="B7B7B7"/>
              </a:buClr>
              <a:buSzPts val="2800"/>
              <a:buFont typeface="Wingdings" pitchFamily="2" charset="2"/>
              <a:buChar char="§"/>
            </a:pPr>
            <a:endParaRPr sz="2400" b="1" i="1" dirty="0">
              <a:solidFill>
                <a:srgbClr val="B7B7B7"/>
              </a:solidFill>
              <a:latin typeface="Georgia" panose="02040502050405020303" pitchFamily="18" charset="0"/>
            </a:endParaRPr>
          </a:p>
        </p:txBody>
      </p:sp>
      <p:sp>
        <p:nvSpPr>
          <p:cNvPr id="2" name="Rectangle 1">
            <a:extLst>
              <a:ext uri="{FF2B5EF4-FFF2-40B4-BE49-F238E27FC236}">
                <a16:creationId xmlns:a16="http://schemas.microsoft.com/office/drawing/2014/main" id="{5EC9026B-9C31-B42B-3399-0F7D96E71A36}"/>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14"/>
        <p:cNvGrpSpPr/>
        <p:nvPr/>
      </p:nvGrpSpPr>
      <p:grpSpPr>
        <a:xfrm>
          <a:off x="0" y="0"/>
          <a:ext cx="0" cy="0"/>
          <a:chOff x="0" y="0"/>
          <a:chExt cx="0" cy="0"/>
        </a:xfrm>
      </p:grpSpPr>
      <p:sp>
        <p:nvSpPr>
          <p:cNvPr id="216" name="Google Shape;216;p37"/>
          <p:cNvSpPr txBox="1">
            <a:spLocks noGrp="1"/>
          </p:cNvSpPr>
          <p:nvPr>
            <p:ph type="title"/>
          </p:nvPr>
        </p:nvSpPr>
        <p:spPr>
          <a:xfrm>
            <a:off x="311700" y="152401"/>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Innovation</a:t>
            </a:r>
            <a:endParaRPr sz="2400" dirty="0">
              <a:solidFill>
                <a:srgbClr val="002060"/>
              </a:solidFill>
              <a:latin typeface="Georgia" panose="02040502050405020303" pitchFamily="18" charset="0"/>
            </a:endParaRPr>
          </a:p>
        </p:txBody>
      </p:sp>
      <p:sp>
        <p:nvSpPr>
          <p:cNvPr id="2" name="Rectangle 1">
            <a:extLst>
              <a:ext uri="{FF2B5EF4-FFF2-40B4-BE49-F238E27FC236}">
                <a16:creationId xmlns:a16="http://schemas.microsoft.com/office/drawing/2014/main" id="{8626D88E-62AD-EF69-3C69-E0BBE0E747F6}"/>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Google Shape;185;p34">
            <a:extLst>
              <a:ext uri="{FF2B5EF4-FFF2-40B4-BE49-F238E27FC236}">
                <a16:creationId xmlns:a16="http://schemas.microsoft.com/office/drawing/2014/main" id="{3C417A16-3FD3-A544-3B58-57E55583ACC8}"/>
              </a:ext>
            </a:extLst>
          </p:cNvPr>
          <p:cNvSpPr txBox="1">
            <a:spLocks/>
          </p:cNvSpPr>
          <p:nvPr/>
        </p:nvSpPr>
        <p:spPr>
          <a:xfrm>
            <a:off x="311700" y="607808"/>
            <a:ext cx="8239760" cy="413691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indent="-393700">
              <a:buClr>
                <a:schemeClr val="dk1"/>
              </a:buClr>
              <a:buSzPts val="2600"/>
              <a:buFont typeface="Wingdings" pitchFamily="2" charset="2"/>
              <a:buChar char="§"/>
            </a:pPr>
            <a:r>
              <a:rPr lang="en-US" dirty="0">
                <a:solidFill>
                  <a:schemeClr val="dk1"/>
                </a:solidFill>
                <a:latin typeface="Georgia" panose="02040502050405020303" pitchFamily="18" charset="0"/>
              </a:rPr>
              <a:t>Describe what </a:t>
            </a:r>
            <a:r>
              <a:rPr lang="en-US" b="1" dirty="0">
                <a:solidFill>
                  <a:schemeClr val="dk1"/>
                </a:solidFill>
                <a:latin typeface="Georgia" panose="02040502050405020303" pitchFamily="18" charset="0"/>
              </a:rPr>
              <a:t>new</a:t>
            </a:r>
            <a:r>
              <a:rPr lang="en-US" dirty="0">
                <a:solidFill>
                  <a:schemeClr val="dk1"/>
                </a:solidFill>
                <a:latin typeface="Georgia" panose="02040502050405020303" pitchFamily="18" charset="0"/>
              </a:rPr>
              <a:t> information your research will contribute to the field</a:t>
            </a:r>
          </a:p>
          <a:p>
            <a:pPr indent="-393700">
              <a:buClr>
                <a:schemeClr val="dk1"/>
              </a:buClr>
              <a:buSzPts val="2600"/>
              <a:buFont typeface="Wingdings" pitchFamily="2" charset="2"/>
              <a:buChar char="§"/>
            </a:pPr>
            <a:r>
              <a:rPr lang="en-US" dirty="0">
                <a:solidFill>
                  <a:schemeClr val="dk1"/>
                </a:solidFill>
                <a:latin typeface="Georgia" panose="02040502050405020303" pitchFamily="18" charset="0"/>
              </a:rPr>
              <a:t>If there are gaps in previous research that your study will fill, how will this expand on current project(s) being done?</a:t>
            </a:r>
          </a:p>
          <a:p>
            <a:pPr indent="-393700">
              <a:buClr>
                <a:schemeClr val="dk1"/>
              </a:buClr>
              <a:buSzPts val="2600"/>
              <a:buFont typeface="Wingdings" pitchFamily="2" charset="2"/>
              <a:buChar char="§"/>
            </a:pPr>
            <a:r>
              <a:rPr lang="en-US" dirty="0">
                <a:solidFill>
                  <a:schemeClr val="dk1"/>
                </a:solidFill>
                <a:latin typeface="Georgia" panose="02040502050405020303" pitchFamily="18" charset="0"/>
              </a:rPr>
              <a:t>If a novel (i.e. never been done/used before):</a:t>
            </a:r>
          </a:p>
          <a:p>
            <a:pPr lvl="1" indent="-393700">
              <a:lnSpc>
                <a:spcPct val="100000"/>
              </a:lnSpc>
              <a:buClr>
                <a:schemeClr val="dk1"/>
              </a:buClr>
              <a:buSzPts val="2600"/>
              <a:buFont typeface="Wingdings" pitchFamily="2" charset="2"/>
              <a:buChar char="§"/>
            </a:pPr>
            <a:r>
              <a:rPr lang="en-US" sz="1600" dirty="0">
                <a:solidFill>
                  <a:schemeClr val="dk1"/>
                </a:solidFill>
                <a:latin typeface="Georgia" panose="02040502050405020303" pitchFamily="18" charset="0"/>
              </a:rPr>
              <a:t>Method</a:t>
            </a:r>
          </a:p>
          <a:p>
            <a:pPr lvl="1" indent="-393700">
              <a:lnSpc>
                <a:spcPct val="100000"/>
              </a:lnSpc>
              <a:buClr>
                <a:schemeClr val="dk1"/>
              </a:buClr>
              <a:buSzPts val="2600"/>
              <a:buFont typeface="Wingdings" pitchFamily="2" charset="2"/>
              <a:buChar char="§"/>
            </a:pPr>
            <a:r>
              <a:rPr lang="en-US" sz="1600" dirty="0">
                <a:solidFill>
                  <a:schemeClr val="dk1"/>
                </a:solidFill>
                <a:latin typeface="Georgia" panose="02040502050405020303" pitchFamily="18" charset="0"/>
              </a:rPr>
              <a:t>Approach</a:t>
            </a:r>
          </a:p>
          <a:p>
            <a:pPr lvl="1" indent="-393700">
              <a:lnSpc>
                <a:spcPct val="100000"/>
              </a:lnSpc>
              <a:buClr>
                <a:schemeClr val="dk1"/>
              </a:buClr>
              <a:buSzPts val="2600"/>
              <a:buFont typeface="Wingdings" pitchFamily="2" charset="2"/>
              <a:buChar char="§"/>
            </a:pPr>
            <a:r>
              <a:rPr lang="en-US" sz="1600" dirty="0">
                <a:solidFill>
                  <a:schemeClr val="dk1"/>
                </a:solidFill>
                <a:latin typeface="Georgia" panose="02040502050405020303" pitchFamily="18" charset="0"/>
              </a:rPr>
              <a:t>Assay</a:t>
            </a:r>
          </a:p>
          <a:p>
            <a:pPr lvl="1" indent="-393700">
              <a:lnSpc>
                <a:spcPct val="100000"/>
              </a:lnSpc>
              <a:buClr>
                <a:schemeClr val="dk1"/>
              </a:buClr>
              <a:buSzPts val="2600"/>
              <a:buFont typeface="Wingdings" pitchFamily="2" charset="2"/>
              <a:buChar char="§"/>
            </a:pPr>
            <a:r>
              <a:rPr lang="en-US" sz="1600" dirty="0">
                <a:solidFill>
                  <a:schemeClr val="dk1"/>
                </a:solidFill>
                <a:latin typeface="Georgia" panose="02040502050405020303" pitchFamily="18" charset="0"/>
              </a:rPr>
              <a:t>Cell Type</a:t>
            </a:r>
          </a:p>
          <a:p>
            <a:pPr lvl="1" indent="-393700">
              <a:lnSpc>
                <a:spcPct val="100000"/>
              </a:lnSpc>
              <a:buClr>
                <a:schemeClr val="dk1"/>
              </a:buClr>
              <a:buSzPts val="2600"/>
              <a:buFont typeface="Wingdings" pitchFamily="2" charset="2"/>
              <a:buChar char="§"/>
            </a:pPr>
            <a:r>
              <a:rPr lang="en-US" sz="1600" dirty="0">
                <a:solidFill>
                  <a:schemeClr val="dk1"/>
                </a:solidFill>
                <a:latin typeface="Georgia" panose="02040502050405020303" pitchFamily="18" charset="0"/>
              </a:rPr>
              <a:t>Etc.</a:t>
            </a:r>
            <a:br>
              <a:rPr lang="en-US" sz="1600" dirty="0">
                <a:solidFill>
                  <a:schemeClr val="dk1"/>
                </a:solidFill>
                <a:latin typeface="Georgia" panose="02040502050405020303" pitchFamily="18" charset="0"/>
              </a:rPr>
            </a:br>
            <a:endParaRPr lang="en-US" sz="1600" dirty="0">
              <a:solidFill>
                <a:schemeClr val="dk1"/>
              </a:solidFill>
              <a:latin typeface="Georgia" panose="02040502050405020303" pitchFamily="18" charset="0"/>
            </a:endParaRPr>
          </a:p>
          <a:p>
            <a:pPr indent="-393700">
              <a:buClr>
                <a:schemeClr val="dk1"/>
              </a:buClr>
              <a:buSzPts val="2600"/>
              <a:buFont typeface="Wingdings" pitchFamily="2" charset="2"/>
              <a:buChar char="§"/>
            </a:pPr>
            <a:r>
              <a:rPr lang="en-US" dirty="0">
                <a:solidFill>
                  <a:schemeClr val="dk1"/>
                </a:solidFill>
                <a:latin typeface="Georgia" panose="02040502050405020303" pitchFamily="18" charset="0"/>
              </a:rPr>
              <a:t>Is being utilized, this is where you would describe (or expand on)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8"/>
          <p:cNvSpPr txBox="1">
            <a:spLocks noGrp="1"/>
          </p:cNvSpPr>
          <p:nvPr>
            <p:ph type="title"/>
          </p:nvPr>
        </p:nvSpPr>
        <p:spPr>
          <a:xfrm>
            <a:off x="169460" y="142572"/>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Innovation: Example</a:t>
            </a:r>
            <a:endParaRPr sz="2400" dirty="0">
              <a:solidFill>
                <a:srgbClr val="002060"/>
              </a:solidFill>
              <a:latin typeface="Georgia" panose="02040502050405020303" pitchFamily="18" charset="0"/>
            </a:endParaRPr>
          </a:p>
        </p:txBody>
      </p:sp>
      <p:sp>
        <p:nvSpPr>
          <p:cNvPr id="224" name="Google Shape;224;p38"/>
          <p:cNvSpPr txBox="1">
            <a:spLocks noGrp="1"/>
          </p:cNvSpPr>
          <p:nvPr>
            <p:ph type="body" idx="1"/>
          </p:nvPr>
        </p:nvSpPr>
        <p:spPr>
          <a:xfrm>
            <a:off x="-349372" y="800596"/>
            <a:ext cx="4498500" cy="482700"/>
          </a:xfrm>
          <a:prstGeom prst="rect">
            <a:avLst/>
          </a:prstGeom>
        </p:spPr>
        <p:txBody>
          <a:bodyPr spcFirstLastPara="1" wrap="square" lIns="91425" tIns="91425" rIns="91425" bIns="91425" anchor="t" anchorCtr="0">
            <a:noAutofit/>
          </a:bodyPr>
          <a:lstStyle/>
          <a:p>
            <a:pPr marL="285750" lvl="0" indent="-285750" algn="ctr" rtl="0">
              <a:spcBef>
                <a:spcPts val="0"/>
              </a:spcBef>
              <a:spcAft>
                <a:spcPts val="1600"/>
              </a:spcAft>
              <a:buFont typeface="Wingdings" pitchFamily="2" charset="2"/>
              <a:buChar char="Ø"/>
            </a:pPr>
            <a:r>
              <a:rPr lang="en" sz="1600" b="1" dirty="0">
                <a:solidFill>
                  <a:srgbClr val="FF0000"/>
                </a:solidFill>
                <a:latin typeface="Georgia" panose="02040502050405020303" pitchFamily="18" charset="0"/>
              </a:rPr>
              <a:t>Introduction Broad problem</a:t>
            </a:r>
            <a:endParaRPr sz="1600" b="1" dirty="0">
              <a:solidFill>
                <a:srgbClr val="9900FF"/>
              </a:solidFill>
              <a:latin typeface="Georgia" panose="02040502050405020303" pitchFamily="18" charset="0"/>
            </a:endParaRPr>
          </a:p>
        </p:txBody>
      </p:sp>
      <p:sp>
        <p:nvSpPr>
          <p:cNvPr id="225" name="Google Shape;225;p38"/>
          <p:cNvSpPr txBox="1">
            <a:spLocks noGrp="1"/>
          </p:cNvSpPr>
          <p:nvPr>
            <p:ph type="body" idx="4294967295"/>
          </p:nvPr>
        </p:nvSpPr>
        <p:spPr>
          <a:xfrm>
            <a:off x="3772535" y="633730"/>
            <a:ext cx="5229225" cy="1516063"/>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400" b="1" u="sng" dirty="0">
                <a:solidFill>
                  <a:schemeClr val="dk1"/>
                </a:solidFill>
                <a:latin typeface="Georgia" panose="02040502050405020303" pitchFamily="18" charset="0"/>
              </a:rPr>
              <a:t>Sample Text</a:t>
            </a:r>
            <a:r>
              <a:rPr lang="en" sz="1400" b="1" dirty="0">
                <a:solidFill>
                  <a:schemeClr val="dk1"/>
                </a:solidFill>
                <a:latin typeface="Georgia" panose="02040502050405020303" pitchFamily="18" charset="0"/>
              </a:rPr>
              <a:t>:</a:t>
            </a:r>
            <a:r>
              <a:rPr lang="en" sz="1400" b="1" dirty="0">
                <a:latin typeface="Georgia" panose="02040502050405020303" pitchFamily="18" charset="0"/>
              </a:rPr>
              <a:t> </a:t>
            </a:r>
            <a:r>
              <a:rPr lang="en" sz="1400" dirty="0">
                <a:latin typeface="Georgia" panose="02040502050405020303" pitchFamily="18" charset="0"/>
              </a:rPr>
              <a:t> </a:t>
            </a:r>
            <a:r>
              <a:rPr lang="en" sz="1400" dirty="0">
                <a:solidFill>
                  <a:srgbClr val="FF0000"/>
                </a:solidFill>
                <a:latin typeface="Georgia" panose="02040502050405020303" pitchFamily="18" charset="0"/>
              </a:rPr>
              <a:t>From the current literature we know many genetic and environmental causes of HPE and other craniofacial malformations but we do not understand why there is variation. </a:t>
            </a:r>
            <a:endParaRPr sz="1400" dirty="0">
              <a:solidFill>
                <a:srgbClr val="9900FF"/>
              </a:solidFill>
              <a:latin typeface="Georgia" panose="02040502050405020303" pitchFamily="18" charset="0"/>
            </a:endParaRPr>
          </a:p>
        </p:txBody>
      </p:sp>
      <p:sp>
        <p:nvSpPr>
          <p:cNvPr id="226" name="Google Shape;226;p38"/>
          <p:cNvSpPr txBox="1"/>
          <p:nvPr/>
        </p:nvSpPr>
        <p:spPr>
          <a:xfrm>
            <a:off x="855580" y="1571749"/>
            <a:ext cx="2879400" cy="672974"/>
          </a:xfrm>
          <a:prstGeom prst="rect">
            <a:avLst/>
          </a:prstGeom>
          <a:noFill/>
          <a:ln>
            <a:noFill/>
          </a:ln>
        </p:spPr>
        <p:txBody>
          <a:bodyPr spcFirstLastPara="1" wrap="square" lIns="91425" tIns="91425" rIns="91425" bIns="91425" anchor="t" anchorCtr="0">
            <a:spAutoFit/>
          </a:bodyPr>
          <a:lstStyle/>
          <a:p>
            <a:pPr marL="285750" lvl="0" indent="-285750" algn="l" rtl="0">
              <a:lnSpc>
                <a:spcPct val="115000"/>
              </a:lnSpc>
              <a:spcBef>
                <a:spcPts val="0"/>
              </a:spcBef>
              <a:spcAft>
                <a:spcPts val="1600"/>
              </a:spcAft>
              <a:buFont typeface="Wingdings" pitchFamily="2" charset="2"/>
              <a:buChar char="Ø"/>
            </a:pPr>
            <a:r>
              <a:rPr lang="en" sz="1600" b="1" dirty="0">
                <a:solidFill>
                  <a:srgbClr val="FF9900"/>
                </a:solidFill>
                <a:latin typeface="Georgia" panose="02040502050405020303" pitchFamily="18" charset="0"/>
              </a:rPr>
              <a:t>Clinical Importance</a:t>
            </a:r>
            <a:endParaRPr sz="1600" b="1" dirty="0">
              <a:latin typeface="Georgia" panose="02040502050405020303" pitchFamily="18" charset="0"/>
            </a:endParaRPr>
          </a:p>
        </p:txBody>
      </p:sp>
      <p:sp>
        <p:nvSpPr>
          <p:cNvPr id="227" name="Google Shape;227;p38"/>
          <p:cNvSpPr txBox="1"/>
          <p:nvPr/>
        </p:nvSpPr>
        <p:spPr>
          <a:xfrm>
            <a:off x="50895" y="2503418"/>
            <a:ext cx="3784800" cy="672974"/>
          </a:xfrm>
          <a:prstGeom prst="rect">
            <a:avLst/>
          </a:prstGeom>
          <a:noFill/>
          <a:ln>
            <a:noFill/>
          </a:ln>
        </p:spPr>
        <p:txBody>
          <a:bodyPr spcFirstLastPara="1" wrap="square" lIns="91425" tIns="91425" rIns="91425" bIns="91425" anchor="t" anchorCtr="0">
            <a:spAutoFit/>
          </a:bodyPr>
          <a:lstStyle/>
          <a:p>
            <a:pPr marL="742950" lvl="0" indent="-285750" algn="l" rtl="0">
              <a:lnSpc>
                <a:spcPct val="115000"/>
              </a:lnSpc>
              <a:spcBef>
                <a:spcPts val="0"/>
              </a:spcBef>
              <a:spcAft>
                <a:spcPts val="1600"/>
              </a:spcAft>
              <a:buFont typeface="Wingdings" pitchFamily="2" charset="2"/>
              <a:buChar char="Ø"/>
            </a:pPr>
            <a:r>
              <a:rPr lang="en" sz="1600" b="1" dirty="0">
                <a:solidFill>
                  <a:srgbClr val="6AA84F"/>
                </a:solidFill>
                <a:latin typeface="Georgia" panose="02040502050405020303" pitchFamily="18" charset="0"/>
              </a:rPr>
              <a:t>What has been done?</a:t>
            </a:r>
            <a:endParaRPr sz="1600" b="1" dirty="0">
              <a:solidFill>
                <a:schemeClr val="dk1"/>
              </a:solidFill>
              <a:latin typeface="Georgia" panose="02040502050405020303" pitchFamily="18" charset="0"/>
            </a:endParaRPr>
          </a:p>
        </p:txBody>
      </p:sp>
      <p:sp>
        <p:nvSpPr>
          <p:cNvPr id="228" name="Google Shape;228;p38"/>
          <p:cNvSpPr txBox="1"/>
          <p:nvPr/>
        </p:nvSpPr>
        <p:spPr>
          <a:xfrm>
            <a:off x="235603" y="3419356"/>
            <a:ext cx="3784800" cy="956129"/>
          </a:xfrm>
          <a:prstGeom prst="rect">
            <a:avLst/>
          </a:prstGeom>
          <a:noFill/>
          <a:ln>
            <a:noFill/>
          </a:ln>
        </p:spPr>
        <p:txBody>
          <a:bodyPr spcFirstLastPara="1" wrap="square" lIns="91425" tIns="91425" rIns="91425" bIns="91425" anchor="t" anchorCtr="0">
            <a:spAutoFit/>
          </a:bodyPr>
          <a:lstStyle/>
          <a:p>
            <a:pPr marL="285750" lvl="0" indent="-285750" algn="l" rtl="0">
              <a:lnSpc>
                <a:spcPct val="115000"/>
              </a:lnSpc>
              <a:spcBef>
                <a:spcPts val="0"/>
              </a:spcBef>
              <a:spcAft>
                <a:spcPts val="1600"/>
              </a:spcAft>
              <a:buFont typeface="Wingdings" pitchFamily="2" charset="2"/>
              <a:buChar char="Ø"/>
            </a:pPr>
            <a:r>
              <a:rPr lang="en" sz="1600" b="1" dirty="0">
                <a:solidFill>
                  <a:srgbClr val="9900FF"/>
                </a:solidFill>
                <a:latin typeface="Georgia" panose="02040502050405020303" pitchFamily="18" charset="0"/>
              </a:rPr>
              <a:t>How your study will expand current link of thinking?</a:t>
            </a:r>
            <a:endParaRPr sz="1600" b="1" dirty="0">
              <a:latin typeface="Georgia" panose="02040502050405020303" pitchFamily="18" charset="0"/>
            </a:endParaRPr>
          </a:p>
        </p:txBody>
      </p:sp>
      <p:sp>
        <p:nvSpPr>
          <p:cNvPr id="229" name="Google Shape;229;p38"/>
          <p:cNvSpPr txBox="1"/>
          <p:nvPr/>
        </p:nvSpPr>
        <p:spPr>
          <a:xfrm>
            <a:off x="3731280" y="1571749"/>
            <a:ext cx="5138400" cy="88534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None/>
            </a:pPr>
            <a:r>
              <a:rPr lang="en">
                <a:solidFill>
                  <a:srgbClr val="FF9900"/>
                </a:solidFill>
                <a:latin typeface="Georgia" panose="02040502050405020303" pitchFamily="18" charset="0"/>
              </a:rPr>
              <a:t>As stated above, the canonical Wnt pathway has a crucial role in craniofacial development.</a:t>
            </a:r>
            <a:r>
              <a:rPr lang="en">
                <a:solidFill>
                  <a:srgbClr val="FF0000"/>
                </a:solidFill>
                <a:latin typeface="Georgia" panose="02040502050405020303" pitchFamily="18" charset="0"/>
              </a:rPr>
              <a:t> </a:t>
            </a:r>
            <a:endParaRPr>
              <a:solidFill>
                <a:srgbClr val="9900FF"/>
              </a:solidFill>
              <a:latin typeface="Georgia" panose="02040502050405020303" pitchFamily="18" charset="0"/>
            </a:endParaRPr>
          </a:p>
        </p:txBody>
      </p:sp>
      <p:sp>
        <p:nvSpPr>
          <p:cNvPr id="230" name="Google Shape;230;p38"/>
          <p:cNvSpPr txBox="1"/>
          <p:nvPr/>
        </p:nvSpPr>
        <p:spPr>
          <a:xfrm>
            <a:off x="3739745" y="2278593"/>
            <a:ext cx="5138400" cy="113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None/>
            </a:pPr>
            <a:r>
              <a:rPr lang="en">
                <a:solidFill>
                  <a:srgbClr val="6AA84F"/>
                </a:solidFill>
                <a:latin typeface="Georgia" panose="02040502050405020303" pitchFamily="18" charset="0"/>
              </a:rPr>
              <a:t>However, to our knowledge, previous studies have yet to analyze the Wnt-signaling pathway and its correlation to a range of phenotypes in models within the same genotype.</a:t>
            </a:r>
            <a:r>
              <a:rPr lang="en">
                <a:solidFill>
                  <a:srgbClr val="FF0000"/>
                </a:solidFill>
                <a:latin typeface="Georgia" panose="02040502050405020303" pitchFamily="18" charset="0"/>
              </a:rPr>
              <a:t> </a:t>
            </a:r>
            <a:endParaRPr>
              <a:solidFill>
                <a:srgbClr val="9900FF"/>
              </a:solidFill>
              <a:latin typeface="Georgia" panose="02040502050405020303" pitchFamily="18" charset="0"/>
            </a:endParaRPr>
          </a:p>
        </p:txBody>
      </p:sp>
      <p:sp>
        <p:nvSpPr>
          <p:cNvPr id="231" name="Google Shape;231;p38"/>
          <p:cNvSpPr txBox="1"/>
          <p:nvPr/>
        </p:nvSpPr>
        <p:spPr>
          <a:xfrm>
            <a:off x="3770808" y="3348886"/>
            <a:ext cx="5184000" cy="1380861"/>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None/>
            </a:pPr>
            <a:r>
              <a:rPr lang="en" b="1" i="1" u="sng" dirty="0">
                <a:solidFill>
                  <a:srgbClr val="9900FF"/>
                </a:solidFill>
                <a:latin typeface="Georgia" panose="02040502050405020303" pitchFamily="18" charset="0"/>
              </a:rPr>
              <a:t>Studying this pathway in a novel model of HPE that recapitulates the wide variation of craniofacial phenotypes</a:t>
            </a:r>
            <a:r>
              <a:rPr lang="en" dirty="0">
                <a:solidFill>
                  <a:srgbClr val="9900FF"/>
                </a:solidFill>
                <a:latin typeface="Georgia" panose="02040502050405020303" pitchFamily="18" charset="0"/>
              </a:rPr>
              <a:t> will provide unique insight to disease variation that is currently present in human HPE.</a:t>
            </a:r>
            <a:endParaRPr dirty="0">
              <a:solidFill>
                <a:srgbClr val="9900FF"/>
              </a:solidFill>
              <a:latin typeface="Georgia" panose="02040502050405020303" pitchFamily="18" charset="0"/>
            </a:endParaRPr>
          </a:p>
        </p:txBody>
      </p:sp>
      <p:sp>
        <p:nvSpPr>
          <p:cNvPr id="2" name="Rectangle 1">
            <a:extLst>
              <a:ext uri="{FF2B5EF4-FFF2-40B4-BE49-F238E27FC236}">
                <a16:creationId xmlns:a16="http://schemas.microsoft.com/office/drawing/2014/main" id="{C7AD27BA-166F-FB9A-ECBA-7480A49A44FB}"/>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4"/>
                                        </p:tgtEl>
                                        <p:attrNameLst>
                                          <p:attrName>style.visibility</p:attrName>
                                        </p:attrNameLst>
                                      </p:cBhvr>
                                      <p:to>
                                        <p:strVal val="visible"/>
                                      </p:to>
                                    </p:set>
                                    <p:animEffect transition="in" filter="fade">
                                      <p:cBhvr>
                                        <p:cTn id="7" dur="1000"/>
                                        <p:tgtEl>
                                          <p:spTgt spid="224"/>
                                        </p:tgtEl>
                                      </p:cBhvr>
                                    </p:animEffect>
                                  </p:childTnLst>
                                </p:cTn>
                              </p:par>
                              <p:par>
                                <p:cTn id="8" presetID="10" presetClass="entr" presetSubtype="0" fill="hold" nodeType="withEffect">
                                  <p:stCondLst>
                                    <p:cond delay="0"/>
                                  </p:stCondLst>
                                  <p:childTnLst>
                                    <p:set>
                                      <p:cBhvr>
                                        <p:cTn id="9" dur="1" fill="hold">
                                          <p:stCondLst>
                                            <p:cond delay="0"/>
                                          </p:stCondLst>
                                        </p:cTn>
                                        <p:tgtEl>
                                          <p:spTgt spid="225"/>
                                        </p:tgtEl>
                                        <p:attrNameLst>
                                          <p:attrName>style.visibility</p:attrName>
                                        </p:attrNameLst>
                                      </p:cBhvr>
                                      <p:to>
                                        <p:strVal val="visible"/>
                                      </p:to>
                                    </p:set>
                                    <p:animEffect transition="in" filter="fade">
                                      <p:cBhvr>
                                        <p:cTn id="10" dur="1000"/>
                                        <p:tgtEl>
                                          <p:spTgt spid="22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26"/>
                                        </p:tgtEl>
                                        <p:attrNameLst>
                                          <p:attrName>style.visibility</p:attrName>
                                        </p:attrNameLst>
                                      </p:cBhvr>
                                      <p:to>
                                        <p:strVal val="visible"/>
                                      </p:to>
                                    </p:set>
                                    <p:animEffect transition="in" filter="fade">
                                      <p:cBhvr>
                                        <p:cTn id="15" dur="1000"/>
                                        <p:tgtEl>
                                          <p:spTgt spid="226"/>
                                        </p:tgtEl>
                                      </p:cBhvr>
                                    </p:animEffect>
                                  </p:childTnLst>
                                </p:cTn>
                              </p:par>
                              <p:par>
                                <p:cTn id="16" presetID="10" presetClass="entr" presetSubtype="0" fill="hold" nodeType="withEffect">
                                  <p:stCondLst>
                                    <p:cond delay="0"/>
                                  </p:stCondLst>
                                  <p:childTnLst>
                                    <p:set>
                                      <p:cBhvr>
                                        <p:cTn id="17" dur="1" fill="hold">
                                          <p:stCondLst>
                                            <p:cond delay="0"/>
                                          </p:stCondLst>
                                        </p:cTn>
                                        <p:tgtEl>
                                          <p:spTgt spid="229"/>
                                        </p:tgtEl>
                                        <p:attrNameLst>
                                          <p:attrName>style.visibility</p:attrName>
                                        </p:attrNameLst>
                                      </p:cBhvr>
                                      <p:to>
                                        <p:strVal val="visible"/>
                                      </p:to>
                                    </p:set>
                                    <p:animEffect transition="in" filter="fade">
                                      <p:cBhvr>
                                        <p:cTn id="18" dur="1000"/>
                                        <p:tgtEl>
                                          <p:spTgt spid="22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27"/>
                                        </p:tgtEl>
                                        <p:attrNameLst>
                                          <p:attrName>style.visibility</p:attrName>
                                        </p:attrNameLst>
                                      </p:cBhvr>
                                      <p:to>
                                        <p:strVal val="visible"/>
                                      </p:to>
                                    </p:set>
                                    <p:animEffect transition="in" filter="fade">
                                      <p:cBhvr>
                                        <p:cTn id="23" dur="1000"/>
                                        <p:tgtEl>
                                          <p:spTgt spid="227"/>
                                        </p:tgtEl>
                                      </p:cBhvr>
                                    </p:animEffect>
                                  </p:childTnLst>
                                </p:cTn>
                              </p:par>
                              <p:par>
                                <p:cTn id="24" presetID="10" presetClass="entr" presetSubtype="0" fill="hold" nodeType="withEffect">
                                  <p:stCondLst>
                                    <p:cond delay="0"/>
                                  </p:stCondLst>
                                  <p:childTnLst>
                                    <p:set>
                                      <p:cBhvr>
                                        <p:cTn id="25" dur="1" fill="hold">
                                          <p:stCondLst>
                                            <p:cond delay="0"/>
                                          </p:stCondLst>
                                        </p:cTn>
                                        <p:tgtEl>
                                          <p:spTgt spid="230"/>
                                        </p:tgtEl>
                                        <p:attrNameLst>
                                          <p:attrName>style.visibility</p:attrName>
                                        </p:attrNameLst>
                                      </p:cBhvr>
                                      <p:to>
                                        <p:strVal val="visible"/>
                                      </p:to>
                                    </p:set>
                                    <p:animEffect transition="in" filter="fade">
                                      <p:cBhvr>
                                        <p:cTn id="26" dur="1000"/>
                                        <p:tgtEl>
                                          <p:spTgt spid="23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28"/>
                                        </p:tgtEl>
                                        <p:attrNameLst>
                                          <p:attrName>style.visibility</p:attrName>
                                        </p:attrNameLst>
                                      </p:cBhvr>
                                      <p:to>
                                        <p:strVal val="visible"/>
                                      </p:to>
                                    </p:set>
                                    <p:animEffect transition="in" filter="fade">
                                      <p:cBhvr>
                                        <p:cTn id="31" dur="1000"/>
                                        <p:tgtEl>
                                          <p:spTgt spid="228"/>
                                        </p:tgtEl>
                                      </p:cBhvr>
                                    </p:animEffect>
                                  </p:childTnLst>
                                </p:cTn>
                              </p:par>
                              <p:par>
                                <p:cTn id="32" presetID="10" presetClass="entr" presetSubtype="0" fill="hold" nodeType="withEffect">
                                  <p:stCondLst>
                                    <p:cond delay="0"/>
                                  </p:stCondLst>
                                  <p:childTnLst>
                                    <p:set>
                                      <p:cBhvr>
                                        <p:cTn id="33" dur="1" fill="hold">
                                          <p:stCondLst>
                                            <p:cond delay="0"/>
                                          </p:stCondLst>
                                        </p:cTn>
                                        <p:tgtEl>
                                          <p:spTgt spid="231"/>
                                        </p:tgtEl>
                                        <p:attrNameLst>
                                          <p:attrName>style.visibility</p:attrName>
                                        </p:attrNameLst>
                                      </p:cBhvr>
                                      <p:to>
                                        <p:strVal val="visible"/>
                                      </p:to>
                                    </p:set>
                                    <p:animEffect transition="in" filter="fade">
                                      <p:cBhvr>
                                        <p:cTn id="34" dur="1000"/>
                                        <p:tgtEl>
                                          <p:spTgt spid="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9"/>
          <p:cNvSpPr txBox="1">
            <a:spLocks noGrp="1"/>
          </p:cNvSpPr>
          <p:nvPr>
            <p:ph type="title"/>
          </p:nvPr>
        </p:nvSpPr>
        <p:spPr>
          <a:xfrm>
            <a:off x="243840" y="182881"/>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b="1" dirty="0">
                <a:solidFill>
                  <a:srgbClr val="002060"/>
                </a:solidFill>
                <a:latin typeface="Georgia" panose="02040502050405020303" pitchFamily="18" charset="0"/>
              </a:rPr>
              <a:t>II. Research Proposal: Approach</a:t>
            </a:r>
            <a:endParaRPr sz="2400" b="1" dirty="0">
              <a:solidFill>
                <a:srgbClr val="002060"/>
              </a:solidFill>
              <a:latin typeface="Georgia" panose="02040502050405020303" pitchFamily="18" charset="0"/>
            </a:endParaRPr>
          </a:p>
        </p:txBody>
      </p:sp>
      <p:sp>
        <p:nvSpPr>
          <p:cNvPr id="239" name="Google Shape;239;p39"/>
          <p:cNvSpPr txBox="1"/>
          <p:nvPr/>
        </p:nvSpPr>
        <p:spPr>
          <a:xfrm>
            <a:off x="348040" y="726775"/>
            <a:ext cx="8626500" cy="3877954"/>
          </a:xfrm>
          <a:prstGeom prst="rect">
            <a:avLst/>
          </a:prstGeom>
          <a:noFill/>
          <a:ln>
            <a:noFill/>
          </a:ln>
        </p:spPr>
        <p:txBody>
          <a:bodyPr spcFirstLastPara="1" wrap="square" lIns="91425" tIns="91425" rIns="91425" bIns="91425" anchor="t" anchorCtr="0">
            <a:spAutoFit/>
          </a:bodyPr>
          <a:lstStyle/>
          <a:p>
            <a:pPr marL="508000" indent="-457200">
              <a:buClr>
                <a:srgbClr val="B7B7B7"/>
              </a:buClr>
              <a:buSzPts val="2800"/>
              <a:buFont typeface="Wingdings" pitchFamily="2" charset="2"/>
              <a:buChar char="§"/>
            </a:pPr>
            <a:r>
              <a:rPr lang="en-US" sz="2400" dirty="0">
                <a:solidFill>
                  <a:srgbClr val="B7B7B7"/>
                </a:solidFill>
                <a:latin typeface="Georgia" panose="02040502050405020303" pitchFamily="18" charset="0"/>
              </a:rPr>
              <a:t>Specific Aims </a:t>
            </a:r>
          </a:p>
          <a:p>
            <a:pPr marL="508000" lvl="0"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Research Strategy </a:t>
            </a:r>
          </a:p>
          <a:p>
            <a:pPr marL="965200" lvl="1"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Significance</a:t>
            </a:r>
          </a:p>
          <a:p>
            <a:pPr marL="965200" lvl="1"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Innovation</a:t>
            </a:r>
          </a:p>
          <a:p>
            <a:pPr marL="965200" lvl="1" indent="-457200">
              <a:buClr>
                <a:srgbClr val="B7B7B7"/>
              </a:buClr>
              <a:buSzPts val="2800"/>
              <a:buFont typeface="Wingdings" pitchFamily="2" charset="2"/>
              <a:buChar char="§"/>
            </a:pPr>
            <a:r>
              <a:rPr lang="en-US" sz="2400" b="1" dirty="0">
                <a:solidFill>
                  <a:srgbClr val="002060"/>
                </a:solidFill>
                <a:latin typeface="Georgia" panose="02040502050405020303" pitchFamily="18" charset="0"/>
              </a:rPr>
              <a:t>Approach</a:t>
            </a:r>
            <a:endParaRPr lang="en-US" sz="2400" dirty="0">
              <a:solidFill>
                <a:srgbClr val="B7B7B7"/>
              </a:solidFill>
              <a:latin typeface="Georgia" panose="02040502050405020303" pitchFamily="18" charset="0"/>
            </a:endParaRPr>
          </a:p>
          <a:p>
            <a:pPr marL="508000" lvl="0"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Additional Information:</a:t>
            </a:r>
          </a:p>
          <a:p>
            <a:pPr marL="965200" lvl="1"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Resource Information and Facility/Equipment </a:t>
            </a:r>
          </a:p>
          <a:p>
            <a:pPr marL="965200" lvl="1"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Other Support for applicant/sponsor </a:t>
            </a:r>
            <a:r>
              <a:rPr lang="en-US" sz="2400" b="1" i="1" dirty="0">
                <a:solidFill>
                  <a:srgbClr val="B7B7B7"/>
                </a:solidFill>
                <a:latin typeface="Georgia" panose="02040502050405020303" pitchFamily="18" charset="0"/>
              </a:rPr>
              <a:t>(if any)</a:t>
            </a:r>
          </a:p>
          <a:p>
            <a:pPr marL="965200" lvl="1"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Recombinant or DNA Molecules </a:t>
            </a:r>
            <a:r>
              <a:rPr lang="en-US" sz="2400" b="1" i="1" dirty="0">
                <a:solidFill>
                  <a:srgbClr val="B7B7B7"/>
                </a:solidFill>
                <a:latin typeface="Georgia" panose="02040502050405020303" pitchFamily="18" charset="0"/>
              </a:rPr>
              <a:t>(if any)</a:t>
            </a:r>
          </a:p>
          <a:p>
            <a:pPr marL="965200" lvl="1" indent="-457200" algn="l" rtl="0">
              <a:spcBef>
                <a:spcPts val="0"/>
              </a:spcBef>
              <a:spcAft>
                <a:spcPts val="0"/>
              </a:spcAft>
              <a:buClr>
                <a:srgbClr val="B7B7B7"/>
              </a:buClr>
              <a:buSzPts val="2800"/>
              <a:buFont typeface="Wingdings" pitchFamily="2" charset="2"/>
              <a:buChar char="§"/>
            </a:pPr>
            <a:endParaRPr lang="en-US" sz="2400" i="1" dirty="0">
              <a:solidFill>
                <a:srgbClr val="B7B7B7"/>
              </a:solidFill>
              <a:latin typeface="Georgia" panose="02040502050405020303" pitchFamily="18" charset="0"/>
            </a:endParaRPr>
          </a:p>
        </p:txBody>
      </p:sp>
      <p:sp>
        <p:nvSpPr>
          <p:cNvPr id="2" name="Rectangle 1">
            <a:extLst>
              <a:ext uri="{FF2B5EF4-FFF2-40B4-BE49-F238E27FC236}">
                <a16:creationId xmlns:a16="http://schemas.microsoft.com/office/drawing/2014/main" id="{B1B76DDC-EE80-9CF3-E99E-4969CAD815B9}"/>
              </a:ext>
            </a:extLst>
          </p:cNvPr>
          <p:cNvSpPr/>
          <p:nvPr/>
        </p:nvSpPr>
        <p:spPr>
          <a:xfrm>
            <a:off x="169460" y="17930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0"/>
          <p:cNvSpPr txBox="1">
            <a:spLocks noGrp="1"/>
          </p:cNvSpPr>
          <p:nvPr>
            <p:ph type="title"/>
          </p:nvPr>
        </p:nvSpPr>
        <p:spPr>
          <a:xfrm>
            <a:off x="172200" y="121072"/>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Approach (Materials &amp; Methods)</a:t>
            </a:r>
            <a:endParaRPr sz="2400" dirty="0">
              <a:solidFill>
                <a:srgbClr val="002060"/>
              </a:solidFill>
              <a:latin typeface="Georgia" panose="02040502050405020303" pitchFamily="18" charset="0"/>
            </a:endParaRPr>
          </a:p>
        </p:txBody>
      </p:sp>
      <p:sp>
        <p:nvSpPr>
          <p:cNvPr id="246" name="Google Shape;246;p40"/>
          <p:cNvSpPr txBox="1">
            <a:spLocks noGrp="1"/>
          </p:cNvSpPr>
          <p:nvPr>
            <p:ph type="body" idx="1"/>
          </p:nvPr>
        </p:nvSpPr>
        <p:spPr>
          <a:xfrm>
            <a:off x="142240" y="826722"/>
            <a:ext cx="4738200" cy="720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chemeClr val="dk1"/>
              </a:buClr>
              <a:buSzPts val="2000"/>
              <a:buFont typeface="Wingdings" pitchFamily="2" charset="2"/>
              <a:buChar char="§"/>
            </a:pPr>
            <a:r>
              <a:rPr lang="en" sz="1600" dirty="0">
                <a:solidFill>
                  <a:schemeClr val="dk1"/>
                </a:solidFill>
                <a:latin typeface="Georgia" panose="02040502050405020303" pitchFamily="18" charset="0"/>
              </a:rPr>
              <a:t>Describe each experiment to be used individually</a:t>
            </a:r>
            <a:endParaRPr sz="1600" dirty="0">
              <a:solidFill>
                <a:schemeClr val="dk1"/>
              </a:solidFill>
              <a:latin typeface="Georgia" panose="02040502050405020303" pitchFamily="18" charset="0"/>
            </a:endParaRPr>
          </a:p>
          <a:p>
            <a:pPr marL="171450" lvl="0" indent="-171450" algn="l" rtl="0">
              <a:spcBef>
                <a:spcPts val="1600"/>
              </a:spcBef>
              <a:spcAft>
                <a:spcPts val="1600"/>
              </a:spcAft>
              <a:buFont typeface="Wingdings" pitchFamily="2" charset="2"/>
              <a:buChar char="§"/>
            </a:pPr>
            <a:endParaRPr sz="1200" dirty="0">
              <a:solidFill>
                <a:schemeClr val="dk1"/>
              </a:solidFill>
              <a:latin typeface="Georgia" panose="02040502050405020303" pitchFamily="18" charset="0"/>
            </a:endParaRPr>
          </a:p>
        </p:txBody>
      </p:sp>
      <p:sp>
        <p:nvSpPr>
          <p:cNvPr id="247" name="Google Shape;247;p40"/>
          <p:cNvSpPr txBox="1"/>
          <p:nvPr/>
        </p:nvSpPr>
        <p:spPr>
          <a:xfrm>
            <a:off x="4417465" y="693772"/>
            <a:ext cx="4554335" cy="4070828"/>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None/>
            </a:pPr>
            <a:r>
              <a:rPr lang="en" sz="1300" b="1" u="sng" dirty="0">
                <a:solidFill>
                  <a:schemeClr val="dk1"/>
                </a:solidFill>
                <a:latin typeface="Georgia" panose="02040502050405020303" pitchFamily="18" charset="0"/>
              </a:rPr>
              <a:t>Sample Text</a:t>
            </a:r>
            <a:r>
              <a:rPr lang="en" sz="1300" b="1" dirty="0">
                <a:solidFill>
                  <a:schemeClr val="dk1"/>
                </a:solidFill>
                <a:latin typeface="Georgia" panose="02040502050405020303" pitchFamily="18" charset="0"/>
              </a:rPr>
              <a:t>: </a:t>
            </a:r>
            <a:r>
              <a:rPr lang="en" sz="1300" dirty="0">
                <a:solidFill>
                  <a:srgbClr val="666666"/>
                </a:solidFill>
                <a:latin typeface="Georgia" panose="02040502050405020303" pitchFamily="18" charset="0"/>
              </a:rPr>
              <a:t>“Tissue samples from the mouse embryos will be processed for Western Blot and immunohistochemistry. </a:t>
            </a:r>
            <a:r>
              <a:rPr lang="en" sz="1300" dirty="0" err="1">
                <a:solidFill>
                  <a:srgbClr val="666666"/>
                </a:solidFill>
                <a:latin typeface="Georgia" panose="02040502050405020303" pitchFamily="18" charset="0"/>
              </a:rPr>
              <a:t>Wnt</a:t>
            </a:r>
            <a:r>
              <a:rPr lang="en" sz="1300" dirty="0">
                <a:solidFill>
                  <a:srgbClr val="666666"/>
                </a:solidFill>
                <a:latin typeface="Georgia" panose="02040502050405020303" pitchFamily="18" charset="0"/>
              </a:rPr>
              <a:t> signaling quantification will be visualized using Western blot for active β-catenin and/or immunohistochemistry for β-catenin nuclear staining. Additionally, the </a:t>
            </a:r>
            <a:r>
              <a:rPr lang="en" sz="1300" dirty="0" err="1">
                <a:solidFill>
                  <a:srgbClr val="666666"/>
                </a:solidFill>
                <a:latin typeface="Georgia" panose="02040502050405020303" pitchFamily="18" charset="0"/>
              </a:rPr>
              <a:t>Wnt</a:t>
            </a:r>
            <a:r>
              <a:rPr lang="en" sz="1300" dirty="0">
                <a:solidFill>
                  <a:srgbClr val="666666"/>
                </a:solidFill>
                <a:latin typeface="Georgia" panose="02040502050405020303" pitchFamily="18" charset="0"/>
              </a:rPr>
              <a:t> target gene Axin2 will be quantified in order to determine </a:t>
            </a:r>
            <a:r>
              <a:rPr lang="en" sz="1300" dirty="0" err="1">
                <a:solidFill>
                  <a:srgbClr val="666666"/>
                </a:solidFill>
                <a:latin typeface="Georgia" panose="02040502050405020303" pitchFamily="18" charset="0"/>
              </a:rPr>
              <a:t>Wnt</a:t>
            </a:r>
            <a:r>
              <a:rPr lang="en" sz="1300" dirty="0">
                <a:solidFill>
                  <a:srgbClr val="666666"/>
                </a:solidFill>
                <a:latin typeface="Georgia" panose="02040502050405020303" pitchFamily="18" charset="0"/>
              </a:rPr>
              <a:t> expression levels. After </a:t>
            </a:r>
            <a:r>
              <a:rPr lang="en" sz="1300" dirty="0" err="1">
                <a:solidFill>
                  <a:srgbClr val="666666"/>
                </a:solidFill>
                <a:latin typeface="Georgia" panose="02040502050405020303" pitchFamily="18" charset="0"/>
              </a:rPr>
              <a:t>microCT</a:t>
            </a:r>
            <a:r>
              <a:rPr lang="en" sz="1300" dirty="0">
                <a:solidFill>
                  <a:srgbClr val="666666"/>
                </a:solidFill>
                <a:latin typeface="Georgia" panose="02040502050405020303" pitchFamily="18" charset="0"/>
              </a:rPr>
              <a:t> scanning, the heads will be collected and total protein will be prepared. This will be run on an SDS-PAGE gel and transferred to a membrane for western blot analysis. Alternatively, heads will be embedded in paraffin, sectioned and stained with the antibodies to visualize the distribution of </a:t>
            </a:r>
            <a:r>
              <a:rPr lang="en" sz="1300" dirty="0" err="1">
                <a:solidFill>
                  <a:srgbClr val="666666"/>
                </a:solidFill>
                <a:latin typeface="Georgia" panose="02040502050405020303" pitchFamily="18" charset="0"/>
              </a:rPr>
              <a:t>Wnt</a:t>
            </a:r>
            <a:r>
              <a:rPr lang="en" sz="1300" dirty="0">
                <a:solidFill>
                  <a:srgbClr val="666666"/>
                </a:solidFill>
                <a:latin typeface="Georgia" panose="02040502050405020303" pitchFamily="18" charset="0"/>
              </a:rPr>
              <a:t> pathway activation. An estimate of the proportion of positive nuclei will be determined using Stereology.” Statistical significance will be determined using One-Way ANOVA and Two-Way ANOVA.</a:t>
            </a:r>
            <a:endParaRPr sz="1300" dirty="0">
              <a:solidFill>
                <a:srgbClr val="666666"/>
              </a:solidFill>
              <a:latin typeface="Georgia" panose="02040502050405020303" pitchFamily="18" charset="0"/>
            </a:endParaRPr>
          </a:p>
        </p:txBody>
      </p:sp>
      <p:sp>
        <p:nvSpPr>
          <p:cNvPr id="248" name="Google Shape;248;p40"/>
          <p:cNvSpPr txBox="1"/>
          <p:nvPr/>
        </p:nvSpPr>
        <p:spPr>
          <a:xfrm>
            <a:off x="142240" y="1609922"/>
            <a:ext cx="4498500" cy="750945"/>
          </a:xfrm>
          <a:prstGeom prst="rect">
            <a:avLst/>
          </a:prstGeom>
          <a:noFill/>
          <a:ln>
            <a:noFill/>
          </a:ln>
        </p:spPr>
        <p:txBody>
          <a:bodyPr spcFirstLastPara="1" wrap="square" lIns="91425" tIns="91425" rIns="91425" bIns="91425" anchor="t" anchorCtr="0">
            <a:spAutoFit/>
          </a:bodyPr>
          <a:lstStyle/>
          <a:p>
            <a:pPr marL="457200" lvl="0" indent="-355600" algn="l" rtl="0">
              <a:lnSpc>
                <a:spcPct val="115000"/>
              </a:lnSpc>
              <a:spcBef>
                <a:spcPts val="0"/>
              </a:spcBef>
              <a:spcAft>
                <a:spcPts val="0"/>
              </a:spcAft>
              <a:buClr>
                <a:schemeClr val="dk1"/>
              </a:buClr>
              <a:buSzPts val="2000"/>
              <a:buFont typeface="Wingdings" pitchFamily="2" charset="2"/>
              <a:buChar char="§"/>
            </a:pPr>
            <a:r>
              <a:rPr lang="en" sz="1600" dirty="0">
                <a:solidFill>
                  <a:schemeClr val="dk1"/>
                </a:solidFill>
                <a:latin typeface="Georgia" panose="02040502050405020303" pitchFamily="18" charset="0"/>
              </a:rPr>
              <a:t>Should be detailed enough that someone reading can replicate</a:t>
            </a:r>
            <a:endParaRPr sz="1200" dirty="0">
              <a:solidFill>
                <a:schemeClr val="dk1"/>
              </a:solidFill>
              <a:latin typeface="Georgia" panose="02040502050405020303" pitchFamily="18" charset="0"/>
            </a:endParaRPr>
          </a:p>
        </p:txBody>
      </p:sp>
      <p:sp>
        <p:nvSpPr>
          <p:cNvPr id="249" name="Google Shape;249;p40"/>
          <p:cNvSpPr txBox="1"/>
          <p:nvPr/>
        </p:nvSpPr>
        <p:spPr>
          <a:xfrm>
            <a:off x="142240" y="2375172"/>
            <a:ext cx="4432500" cy="750945"/>
          </a:xfrm>
          <a:prstGeom prst="rect">
            <a:avLst/>
          </a:prstGeom>
          <a:noFill/>
          <a:ln>
            <a:noFill/>
          </a:ln>
        </p:spPr>
        <p:txBody>
          <a:bodyPr spcFirstLastPara="1" wrap="square" lIns="91425" tIns="91425" rIns="91425" bIns="91425" anchor="t" anchorCtr="0">
            <a:spAutoFit/>
          </a:bodyPr>
          <a:lstStyle/>
          <a:p>
            <a:pPr marL="457200" lvl="0" indent="-355600" algn="l" rtl="0">
              <a:lnSpc>
                <a:spcPct val="115000"/>
              </a:lnSpc>
              <a:spcBef>
                <a:spcPts val="0"/>
              </a:spcBef>
              <a:spcAft>
                <a:spcPts val="0"/>
              </a:spcAft>
              <a:buClr>
                <a:schemeClr val="dk1"/>
              </a:buClr>
              <a:buSzPts val="2000"/>
              <a:buFont typeface="Wingdings" pitchFamily="2" charset="2"/>
              <a:buChar char="§"/>
            </a:pPr>
            <a:r>
              <a:rPr lang="en" sz="1600" dirty="0">
                <a:solidFill>
                  <a:schemeClr val="dk1"/>
                </a:solidFill>
                <a:latin typeface="Georgia" panose="02040502050405020303" pitchFamily="18" charset="0"/>
              </a:rPr>
              <a:t>Section should include how data will be analyzed</a:t>
            </a:r>
            <a:endParaRPr sz="1200" dirty="0">
              <a:solidFill>
                <a:schemeClr val="dk1"/>
              </a:solidFill>
              <a:latin typeface="Georgia" panose="02040502050405020303" pitchFamily="18" charset="0"/>
            </a:endParaRPr>
          </a:p>
        </p:txBody>
      </p:sp>
      <p:sp>
        <p:nvSpPr>
          <p:cNvPr id="250" name="Google Shape;250;p40"/>
          <p:cNvSpPr txBox="1"/>
          <p:nvPr/>
        </p:nvSpPr>
        <p:spPr>
          <a:xfrm>
            <a:off x="142240" y="3221772"/>
            <a:ext cx="4126500" cy="1034099"/>
          </a:xfrm>
          <a:prstGeom prst="rect">
            <a:avLst/>
          </a:prstGeom>
          <a:noFill/>
          <a:ln>
            <a:noFill/>
          </a:ln>
        </p:spPr>
        <p:txBody>
          <a:bodyPr spcFirstLastPara="1" wrap="square" lIns="91425" tIns="91425" rIns="91425" bIns="91425" anchor="t" anchorCtr="0">
            <a:spAutoFit/>
          </a:bodyPr>
          <a:lstStyle/>
          <a:p>
            <a:pPr marL="457200" lvl="0" indent="-355600" algn="l" rtl="0">
              <a:lnSpc>
                <a:spcPct val="115000"/>
              </a:lnSpc>
              <a:spcBef>
                <a:spcPts val="0"/>
              </a:spcBef>
              <a:spcAft>
                <a:spcPts val="0"/>
              </a:spcAft>
              <a:buClr>
                <a:schemeClr val="dk1"/>
              </a:buClr>
              <a:buSzPts val="2000"/>
              <a:buFont typeface="Wingdings" pitchFamily="2" charset="2"/>
              <a:buChar char="§"/>
            </a:pPr>
            <a:r>
              <a:rPr lang="en" sz="1600" dirty="0">
                <a:solidFill>
                  <a:schemeClr val="dk1"/>
                </a:solidFill>
                <a:latin typeface="Georgia" panose="02040502050405020303" pitchFamily="18" charset="0"/>
              </a:rPr>
              <a:t>If using a known or widely used protocol/assay/method, make sure you add a reference or citation</a:t>
            </a:r>
            <a:endParaRPr sz="1200" dirty="0">
              <a:solidFill>
                <a:schemeClr val="dk1"/>
              </a:solidFill>
              <a:latin typeface="Georgia" panose="02040502050405020303" pitchFamily="18" charset="0"/>
            </a:endParaRPr>
          </a:p>
        </p:txBody>
      </p:sp>
      <p:sp>
        <p:nvSpPr>
          <p:cNvPr id="2" name="Rectangle 1">
            <a:extLst>
              <a:ext uri="{FF2B5EF4-FFF2-40B4-BE49-F238E27FC236}">
                <a16:creationId xmlns:a16="http://schemas.microsoft.com/office/drawing/2014/main" id="{9414904A-2966-CF61-706E-24B388BD9AE3}"/>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6"/>
                                        </p:tgtEl>
                                        <p:attrNameLst>
                                          <p:attrName>style.visibility</p:attrName>
                                        </p:attrNameLst>
                                      </p:cBhvr>
                                      <p:to>
                                        <p:strVal val="visible"/>
                                      </p:to>
                                    </p:set>
                                    <p:animEffect transition="in" filter="fade">
                                      <p:cBhvr>
                                        <p:cTn id="7" dur="1000"/>
                                        <p:tgtEl>
                                          <p:spTgt spid="2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8"/>
                                        </p:tgtEl>
                                        <p:attrNameLst>
                                          <p:attrName>style.visibility</p:attrName>
                                        </p:attrNameLst>
                                      </p:cBhvr>
                                      <p:to>
                                        <p:strVal val="visible"/>
                                      </p:to>
                                    </p:set>
                                    <p:animEffect transition="in" filter="fade">
                                      <p:cBhvr>
                                        <p:cTn id="12" dur="1000"/>
                                        <p:tgtEl>
                                          <p:spTgt spid="24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9"/>
                                        </p:tgtEl>
                                        <p:attrNameLst>
                                          <p:attrName>style.visibility</p:attrName>
                                        </p:attrNameLst>
                                      </p:cBhvr>
                                      <p:to>
                                        <p:strVal val="visible"/>
                                      </p:to>
                                    </p:set>
                                    <p:animEffect transition="in" filter="fade">
                                      <p:cBhvr>
                                        <p:cTn id="17" dur="1000"/>
                                        <p:tgtEl>
                                          <p:spTgt spid="24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0"/>
                                        </p:tgtEl>
                                        <p:attrNameLst>
                                          <p:attrName>style.visibility</p:attrName>
                                        </p:attrNameLst>
                                      </p:cBhvr>
                                      <p:to>
                                        <p:strVal val="visible"/>
                                      </p:to>
                                    </p:set>
                                    <p:animEffect transition="in" filter="fade">
                                      <p:cBhvr>
                                        <p:cTn id="22" dur="1000"/>
                                        <p:tgtEl>
                                          <p:spTgt spid="25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7"/>
                                        </p:tgtEl>
                                        <p:attrNameLst>
                                          <p:attrName>style.visibility</p:attrName>
                                        </p:attrNameLst>
                                      </p:cBhvr>
                                      <p:to>
                                        <p:strVal val="visible"/>
                                      </p:to>
                                    </p:set>
                                    <p:animEffect transition="in" filter="fade">
                                      <p:cBhvr>
                                        <p:cTn id="27" dur="1000"/>
                                        <p:tgtEl>
                                          <p:spTgt spid="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1"/>
          <p:cNvSpPr txBox="1">
            <a:spLocks noGrp="1"/>
          </p:cNvSpPr>
          <p:nvPr>
            <p:ph type="title"/>
          </p:nvPr>
        </p:nvSpPr>
        <p:spPr>
          <a:xfrm>
            <a:off x="243840" y="144978"/>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b="1" dirty="0">
                <a:solidFill>
                  <a:srgbClr val="002060"/>
                </a:solidFill>
                <a:latin typeface="Georgia" panose="02040502050405020303" pitchFamily="18" charset="0"/>
              </a:rPr>
              <a:t>II. Research Proposal: Additional Information</a:t>
            </a:r>
            <a:endParaRPr sz="2400" b="1" dirty="0">
              <a:solidFill>
                <a:srgbClr val="002060"/>
              </a:solidFill>
              <a:latin typeface="Georgia" panose="02040502050405020303" pitchFamily="18" charset="0"/>
            </a:endParaRPr>
          </a:p>
        </p:txBody>
      </p:sp>
      <p:sp>
        <p:nvSpPr>
          <p:cNvPr id="258" name="Google Shape;258;p41"/>
          <p:cNvSpPr txBox="1"/>
          <p:nvPr/>
        </p:nvSpPr>
        <p:spPr>
          <a:xfrm>
            <a:off x="243840" y="741844"/>
            <a:ext cx="8626500" cy="3877954"/>
          </a:xfrm>
          <a:prstGeom prst="rect">
            <a:avLst/>
          </a:prstGeom>
          <a:noFill/>
          <a:ln>
            <a:noFill/>
          </a:ln>
        </p:spPr>
        <p:txBody>
          <a:bodyPr spcFirstLastPara="1" wrap="square" lIns="91425" tIns="91425" rIns="91425" bIns="91425" anchor="t" anchorCtr="0">
            <a:spAutoFit/>
          </a:bodyPr>
          <a:lstStyle/>
          <a:p>
            <a:pPr marL="508000" indent="-457200">
              <a:buClr>
                <a:srgbClr val="B7B7B7"/>
              </a:buClr>
              <a:buSzPts val="2800"/>
              <a:buFont typeface="Wingdings" pitchFamily="2" charset="2"/>
              <a:buChar char="§"/>
            </a:pPr>
            <a:r>
              <a:rPr lang="en-US" sz="2400" dirty="0">
                <a:solidFill>
                  <a:srgbClr val="B7B7B7"/>
                </a:solidFill>
                <a:latin typeface="Georgia" panose="02040502050405020303" pitchFamily="18" charset="0"/>
              </a:rPr>
              <a:t>Specific Aims </a:t>
            </a:r>
          </a:p>
          <a:p>
            <a:pPr marL="508000" lvl="0"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Research Strategy </a:t>
            </a:r>
          </a:p>
          <a:p>
            <a:pPr marL="965200" lvl="1"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Significance</a:t>
            </a:r>
            <a:endParaRPr lang="en" sz="2400" dirty="0">
              <a:solidFill>
                <a:srgbClr val="B7B7B7"/>
              </a:solidFill>
              <a:latin typeface="Georgia" panose="02040502050405020303" pitchFamily="18" charset="0"/>
            </a:endParaRPr>
          </a:p>
          <a:p>
            <a:pPr marL="965200" lvl="1" indent="-457200" algn="l" rtl="0">
              <a:spcBef>
                <a:spcPts val="0"/>
              </a:spcBef>
              <a:spcAft>
                <a:spcPts val="0"/>
              </a:spcAft>
              <a:buClr>
                <a:srgbClr val="B7B7B7"/>
              </a:buClr>
              <a:buSzPts val="2800"/>
              <a:buFont typeface="Wingdings" pitchFamily="2" charset="2"/>
              <a:buChar char="§"/>
            </a:pPr>
            <a:r>
              <a:rPr lang="en" sz="2400" dirty="0">
                <a:solidFill>
                  <a:srgbClr val="B7B7B7"/>
                </a:solidFill>
                <a:latin typeface="Georgia" panose="02040502050405020303" pitchFamily="18" charset="0"/>
              </a:rPr>
              <a:t>Innovation</a:t>
            </a:r>
          </a:p>
          <a:p>
            <a:pPr marL="965200" lvl="1" indent="-4572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Approach</a:t>
            </a:r>
          </a:p>
          <a:p>
            <a:pPr marL="508000" lvl="0" indent="-457200" algn="l" rtl="0">
              <a:spcBef>
                <a:spcPts val="0"/>
              </a:spcBef>
              <a:spcAft>
                <a:spcPts val="0"/>
              </a:spcAft>
              <a:buClrTx/>
              <a:buSzPts val="2800"/>
              <a:buFont typeface="Wingdings" pitchFamily="2" charset="2"/>
              <a:buChar char="§"/>
            </a:pPr>
            <a:r>
              <a:rPr lang="en-US" sz="2400" b="1" dirty="0">
                <a:solidFill>
                  <a:srgbClr val="002060"/>
                </a:solidFill>
                <a:latin typeface="Georgia" panose="02040502050405020303" pitchFamily="18" charset="0"/>
              </a:rPr>
              <a:t>Additional Information:</a:t>
            </a:r>
          </a:p>
          <a:p>
            <a:pPr marL="965200" lvl="1" indent="-457200" algn="l" rtl="0">
              <a:spcBef>
                <a:spcPts val="0"/>
              </a:spcBef>
              <a:spcAft>
                <a:spcPts val="0"/>
              </a:spcAft>
              <a:buClrTx/>
              <a:buSzPts val="2800"/>
              <a:buFont typeface="Wingdings" pitchFamily="2" charset="2"/>
              <a:buChar char="§"/>
            </a:pPr>
            <a:r>
              <a:rPr lang="en-US" sz="2400" b="1" dirty="0">
                <a:solidFill>
                  <a:srgbClr val="002060"/>
                </a:solidFill>
                <a:latin typeface="Georgia" panose="02040502050405020303" pitchFamily="18" charset="0"/>
              </a:rPr>
              <a:t>Resource Information and Facility/Equipment </a:t>
            </a:r>
          </a:p>
          <a:p>
            <a:pPr marL="965200" lvl="1" indent="-457200" algn="l" rtl="0">
              <a:spcBef>
                <a:spcPts val="0"/>
              </a:spcBef>
              <a:spcAft>
                <a:spcPts val="0"/>
              </a:spcAft>
              <a:buClrTx/>
              <a:buSzPts val="2800"/>
              <a:buFont typeface="Wingdings" pitchFamily="2" charset="2"/>
              <a:buChar char="§"/>
            </a:pPr>
            <a:r>
              <a:rPr lang="en-US" sz="2400" b="1" dirty="0">
                <a:solidFill>
                  <a:srgbClr val="002060"/>
                </a:solidFill>
                <a:latin typeface="Georgia" panose="02040502050405020303" pitchFamily="18" charset="0"/>
              </a:rPr>
              <a:t>Other Support for applicant/sponsor </a:t>
            </a:r>
            <a:r>
              <a:rPr lang="en-US" sz="2400" b="1" i="1" dirty="0">
                <a:solidFill>
                  <a:srgbClr val="002060"/>
                </a:solidFill>
                <a:latin typeface="Georgia" panose="02040502050405020303" pitchFamily="18" charset="0"/>
              </a:rPr>
              <a:t>(if any)</a:t>
            </a:r>
          </a:p>
          <a:p>
            <a:pPr marL="965200" lvl="1" indent="-457200" algn="l" rtl="0">
              <a:spcBef>
                <a:spcPts val="0"/>
              </a:spcBef>
              <a:spcAft>
                <a:spcPts val="0"/>
              </a:spcAft>
              <a:buClrTx/>
              <a:buSzPts val="2800"/>
              <a:buFont typeface="Wingdings" pitchFamily="2" charset="2"/>
              <a:buChar char="§"/>
            </a:pPr>
            <a:r>
              <a:rPr lang="en-US" sz="2400" b="1" dirty="0">
                <a:solidFill>
                  <a:srgbClr val="002060"/>
                </a:solidFill>
                <a:latin typeface="Georgia" panose="02040502050405020303" pitchFamily="18" charset="0"/>
              </a:rPr>
              <a:t>Recombinant or DNA Molecules </a:t>
            </a:r>
            <a:r>
              <a:rPr lang="en-US" sz="2400" b="1" i="1" dirty="0">
                <a:solidFill>
                  <a:srgbClr val="002060"/>
                </a:solidFill>
                <a:latin typeface="Georgia" panose="02040502050405020303" pitchFamily="18" charset="0"/>
              </a:rPr>
              <a:t>(if any)</a:t>
            </a:r>
          </a:p>
          <a:p>
            <a:pPr marL="965200" lvl="1" indent="-457200" algn="l" rtl="0">
              <a:spcBef>
                <a:spcPts val="0"/>
              </a:spcBef>
              <a:spcAft>
                <a:spcPts val="0"/>
              </a:spcAft>
              <a:buClr>
                <a:srgbClr val="B7B7B7"/>
              </a:buClr>
              <a:buSzPts val="2800"/>
              <a:buFont typeface="Wingdings" pitchFamily="2" charset="2"/>
              <a:buChar char="§"/>
            </a:pPr>
            <a:endParaRPr sz="2400" i="1" dirty="0">
              <a:solidFill>
                <a:srgbClr val="B7B7B7"/>
              </a:solidFill>
              <a:latin typeface="Georgia" panose="02040502050405020303" pitchFamily="18" charset="0"/>
            </a:endParaRPr>
          </a:p>
        </p:txBody>
      </p:sp>
      <p:sp>
        <p:nvSpPr>
          <p:cNvPr id="2" name="Rectangle 1">
            <a:extLst>
              <a:ext uri="{FF2B5EF4-FFF2-40B4-BE49-F238E27FC236}">
                <a16:creationId xmlns:a16="http://schemas.microsoft.com/office/drawing/2014/main" id="{E49B249B-558E-4DF1-6AB5-D6E79685582A}"/>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6"/>
          <p:cNvSpPr txBox="1">
            <a:spLocks noGrp="1"/>
          </p:cNvSpPr>
          <p:nvPr>
            <p:ph type="title"/>
          </p:nvPr>
        </p:nvSpPr>
        <p:spPr>
          <a:xfrm>
            <a:off x="0" y="181150"/>
            <a:ext cx="914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400" b="1" dirty="0">
                <a:solidFill>
                  <a:srgbClr val="002060"/>
                </a:solidFill>
                <a:latin typeface="Georgia" panose="02040502050405020303" pitchFamily="18" charset="0"/>
                <a:ea typeface="Droid Sans"/>
                <a:cs typeface="Droid Sans"/>
                <a:sym typeface="Droid Sans"/>
              </a:rPr>
              <a:t>Why participate in research here at UCSF?</a:t>
            </a:r>
            <a:endParaRPr sz="2400" b="1" dirty="0">
              <a:solidFill>
                <a:srgbClr val="002060"/>
              </a:solidFill>
              <a:latin typeface="Georgia" panose="02040502050405020303" pitchFamily="18" charset="0"/>
              <a:ea typeface="Droid Sans"/>
              <a:cs typeface="Droid Sans"/>
              <a:sym typeface="Droid Sans"/>
            </a:endParaRPr>
          </a:p>
          <a:p>
            <a:pPr marL="0" lvl="0" indent="0" algn="ctr" rtl="0">
              <a:spcBef>
                <a:spcPts val="1600"/>
              </a:spcBef>
              <a:spcAft>
                <a:spcPts val="0"/>
              </a:spcAft>
              <a:buNone/>
            </a:pPr>
            <a:endParaRPr sz="2400" dirty="0">
              <a:solidFill>
                <a:srgbClr val="002060"/>
              </a:solidFill>
              <a:latin typeface="Georgia" panose="02040502050405020303" pitchFamily="18" charset="0"/>
            </a:endParaRPr>
          </a:p>
        </p:txBody>
      </p:sp>
      <p:sp>
        <p:nvSpPr>
          <p:cNvPr id="108" name="Google Shape;108;p26"/>
          <p:cNvSpPr txBox="1">
            <a:spLocks noGrp="1"/>
          </p:cNvSpPr>
          <p:nvPr>
            <p:ph type="body" idx="1"/>
          </p:nvPr>
        </p:nvSpPr>
        <p:spPr>
          <a:xfrm>
            <a:off x="292100" y="765856"/>
            <a:ext cx="8369300" cy="4060144"/>
          </a:xfrm>
          <a:prstGeom prst="rect">
            <a:avLst/>
          </a:prstGeom>
        </p:spPr>
        <p:txBody>
          <a:bodyPr spcFirstLastPara="1" wrap="square" lIns="91425" tIns="91425" rIns="91425" bIns="91425" anchor="t" anchorCtr="0">
            <a:noAutofit/>
          </a:bodyPr>
          <a:lstStyle/>
          <a:p>
            <a:pPr marL="419100">
              <a:buClr>
                <a:schemeClr val="dk1"/>
              </a:buClr>
              <a:buSzPts val="2400"/>
              <a:buFont typeface="Wingdings" pitchFamily="2" charset="2"/>
              <a:buChar char="§"/>
            </a:pPr>
            <a:r>
              <a:rPr lang="en" sz="2000" dirty="0">
                <a:solidFill>
                  <a:schemeClr val="dk1"/>
                </a:solidFill>
                <a:latin typeface="Georgia" panose="02040502050405020303" pitchFamily="18" charset="0"/>
              </a:rPr>
              <a:t>Develop critical thinking skills</a:t>
            </a:r>
          </a:p>
          <a:p>
            <a:pPr marL="419100">
              <a:buClr>
                <a:schemeClr val="dk1"/>
              </a:buClr>
              <a:buSzPts val="2400"/>
              <a:buFont typeface="Wingdings" pitchFamily="2" charset="2"/>
              <a:buChar char="§"/>
            </a:pPr>
            <a:r>
              <a:rPr lang="en-US" sz="2000" dirty="0">
                <a:solidFill>
                  <a:schemeClr val="dk1"/>
                </a:solidFill>
                <a:latin typeface="Georgia" panose="02040502050405020303" pitchFamily="18" charset="0"/>
              </a:rPr>
              <a:t>Gain </a:t>
            </a:r>
            <a:r>
              <a:rPr lang="en-US" sz="2000" dirty="0">
                <a:latin typeface="Georgia" panose="02040502050405020303" pitchFamily="18" charset="0"/>
                <a:ea typeface="Droid Sans"/>
                <a:cs typeface="Droid Sans"/>
              </a:rPr>
              <a:t>invaluable</a:t>
            </a:r>
            <a:r>
              <a:rPr lang="en-US" sz="2000" dirty="0">
                <a:solidFill>
                  <a:schemeClr val="dk1"/>
                </a:solidFill>
                <a:latin typeface="Georgia" panose="02040502050405020303" pitchFamily="18" charset="0"/>
              </a:rPr>
              <a:t> research experience</a:t>
            </a:r>
          </a:p>
          <a:p>
            <a:pPr marL="419100">
              <a:buClr>
                <a:schemeClr val="dk1"/>
              </a:buClr>
              <a:buSzPts val="2400"/>
              <a:buFont typeface="Wingdings" pitchFamily="2" charset="2"/>
              <a:buChar char="§"/>
            </a:pPr>
            <a:r>
              <a:rPr lang="en-US" sz="2000" dirty="0">
                <a:solidFill>
                  <a:schemeClr val="dk1"/>
                </a:solidFill>
                <a:latin typeface="Georgia" panose="02040502050405020303" pitchFamily="18" charset="0"/>
              </a:rPr>
              <a:t>Better understand the connection between research and clinical practice</a:t>
            </a:r>
          </a:p>
          <a:p>
            <a:pPr marL="419100">
              <a:buClr>
                <a:schemeClr val="dk1"/>
              </a:buClr>
              <a:buSzPts val="2400"/>
              <a:buFont typeface="Wingdings" pitchFamily="2" charset="2"/>
              <a:buChar char="§"/>
            </a:pPr>
            <a:r>
              <a:rPr lang="en-US" sz="2000" dirty="0">
                <a:solidFill>
                  <a:schemeClr val="dk1"/>
                </a:solidFill>
                <a:latin typeface="Georgia" panose="02040502050405020303" pitchFamily="18" charset="0"/>
              </a:rPr>
              <a:t>Work on a research project across 32 weeks</a:t>
            </a:r>
          </a:p>
          <a:p>
            <a:pPr marL="419100">
              <a:buClr>
                <a:schemeClr val="dk1"/>
              </a:buClr>
              <a:buSzPts val="2400"/>
              <a:buFont typeface="Wingdings" pitchFamily="2" charset="2"/>
              <a:buChar char="§"/>
            </a:pPr>
            <a:r>
              <a:rPr lang="en-US" sz="2000" dirty="0">
                <a:solidFill>
                  <a:schemeClr val="dk1"/>
                </a:solidFill>
                <a:latin typeface="Georgia" panose="02040502050405020303" pitchFamily="18" charset="0"/>
              </a:rPr>
              <a:t>Present your poster at Research and Clinical Excellence Day and other conferences including the AADOCR and/or IADR</a:t>
            </a:r>
          </a:p>
          <a:p>
            <a:pPr marL="419100">
              <a:buClr>
                <a:schemeClr val="dk1"/>
              </a:buClr>
              <a:buSzPts val="2400"/>
              <a:buFont typeface="Wingdings" pitchFamily="2" charset="2"/>
              <a:buChar char="§"/>
            </a:pPr>
            <a:r>
              <a:rPr lang="en-US" sz="2000" dirty="0">
                <a:solidFill>
                  <a:schemeClr val="dk1"/>
                </a:solidFill>
                <a:latin typeface="Georgia" panose="02040502050405020303" pitchFamily="18" charset="0"/>
              </a:rPr>
              <a:t>$1,500 in stipend and up to $1,000 for research expenses</a:t>
            </a:r>
          </a:p>
          <a:p>
            <a:pPr marL="419100">
              <a:buClr>
                <a:schemeClr val="dk1"/>
              </a:buClr>
              <a:buSzPts val="2400"/>
              <a:buFont typeface="Wingdings" pitchFamily="2" charset="2"/>
              <a:buChar char="§"/>
            </a:pPr>
            <a:endParaRPr lang="en" sz="2000" dirty="0">
              <a:solidFill>
                <a:schemeClr val="dk1"/>
              </a:solidFill>
              <a:latin typeface="Georgia" panose="02040502050405020303" pitchFamily="18" charset="0"/>
            </a:endParaRPr>
          </a:p>
          <a:p>
            <a:pPr marL="419100">
              <a:buClr>
                <a:schemeClr val="dk1"/>
              </a:buClr>
              <a:buSzPts val="2400"/>
              <a:buFont typeface="Wingdings" pitchFamily="2" charset="2"/>
              <a:buChar char="§"/>
            </a:pPr>
            <a:endParaRPr sz="2000" dirty="0">
              <a:solidFill>
                <a:schemeClr val="dk1"/>
              </a:solidFill>
              <a:latin typeface="Georgia" panose="02040502050405020303" pitchFamily="18" charset="0"/>
            </a:endParaRPr>
          </a:p>
        </p:txBody>
      </p:sp>
      <p:sp>
        <p:nvSpPr>
          <p:cNvPr id="3" name="Rectangle 2">
            <a:extLst>
              <a:ext uri="{FF2B5EF4-FFF2-40B4-BE49-F238E27FC236}">
                <a16:creationId xmlns:a16="http://schemas.microsoft.com/office/drawing/2014/main" id="{B310FE61-6701-8F9A-E262-9051E729503E}"/>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fade">
                                      <p:cBhvr>
                                        <p:cTn id="7" dur="10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2"/>
          <p:cNvSpPr txBox="1">
            <a:spLocks noGrp="1"/>
          </p:cNvSpPr>
          <p:nvPr>
            <p:ph type="title"/>
          </p:nvPr>
        </p:nvSpPr>
        <p:spPr>
          <a:xfrm>
            <a:off x="300000" y="169144"/>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Additional Information</a:t>
            </a:r>
            <a:endParaRPr sz="2400" b="1" dirty="0">
              <a:solidFill>
                <a:srgbClr val="002060"/>
              </a:solidFill>
              <a:latin typeface="Georgia" panose="02040502050405020303" pitchFamily="18" charset="0"/>
            </a:endParaRPr>
          </a:p>
        </p:txBody>
      </p:sp>
      <p:sp>
        <p:nvSpPr>
          <p:cNvPr id="265" name="Google Shape;265;p42"/>
          <p:cNvSpPr txBox="1">
            <a:spLocks noGrp="1"/>
          </p:cNvSpPr>
          <p:nvPr>
            <p:ph type="body" idx="1"/>
          </p:nvPr>
        </p:nvSpPr>
        <p:spPr>
          <a:xfrm>
            <a:off x="142240" y="633150"/>
            <a:ext cx="9144000" cy="17100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chemeClr val="dk1"/>
              </a:buClr>
              <a:buSzPts val="2100"/>
              <a:buChar char="●"/>
            </a:pPr>
            <a:r>
              <a:rPr lang="en" b="1" dirty="0">
                <a:solidFill>
                  <a:schemeClr val="dk1"/>
                </a:solidFill>
                <a:latin typeface="Georgia" panose="02040502050405020303" pitchFamily="18" charset="0"/>
              </a:rPr>
              <a:t>Resources</a:t>
            </a:r>
            <a:endParaRPr b="1" dirty="0">
              <a:solidFill>
                <a:schemeClr val="dk1"/>
              </a:solidFill>
              <a:latin typeface="Georgia" panose="02040502050405020303" pitchFamily="18" charset="0"/>
            </a:endParaRPr>
          </a:p>
          <a:p>
            <a:pPr marL="914400" lvl="1" indent="-336550" algn="l" rtl="0">
              <a:spcBef>
                <a:spcPts val="0"/>
              </a:spcBef>
              <a:spcAft>
                <a:spcPts val="0"/>
              </a:spcAft>
              <a:buClr>
                <a:schemeClr val="dk1"/>
              </a:buClr>
              <a:buSzPts val="1700"/>
              <a:buChar char="○"/>
            </a:pPr>
            <a:r>
              <a:rPr lang="en" dirty="0">
                <a:solidFill>
                  <a:schemeClr val="dk1"/>
                </a:solidFill>
                <a:latin typeface="Georgia" panose="02040502050405020303" pitchFamily="18" charset="0"/>
              </a:rPr>
              <a:t>With help from your lab or past proposals, give detailed information about your lab’s resources</a:t>
            </a:r>
            <a:endParaRPr dirty="0">
              <a:solidFill>
                <a:schemeClr val="dk1"/>
              </a:solidFill>
              <a:latin typeface="Georgia" panose="02040502050405020303" pitchFamily="18" charset="0"/>
            </a:endParaRPr>
          </a:p>
          <a:p>
            <a:pPr marL="1371600" lvl="2" indent="-336550" algn="l" rtl="0">
              <a:spcBef>
                <a:spcPts val="0"/>
              </a:spcBef>
              <a:spcAft>
                <a:spcPts val="0"/>
              </a:spcAft>
              <a:buClr>
                <a:schemeClr val="dk1"/>
              </a:buClr>
              <a:buSzPts val="1700"/>
              <a:buChar char="■"/>
            </a:pPr>
            <a:r>
              <a:rPr lang="en" dirty="0">
                <a:solidFill>
                  <a:schemeClr val="dk1"/>
                </a:solidFill>
                <a:latin typeface="Georgia" panose="02040502050405020303" pitchFamily="18" charset="0"/>
              </a:rPr>
              <a:t>Location (</a:t>
            </a:r>
            <a:r>
              <a:rPr lang="en" b="1" dirty="0">
                <a:solidFill>
                  <a:schemeClr val="dk1"/>
                </a:solidFill>
                <a:latin typeface="Georgia" panose="02040502050405020303" pitchFamily="18" charset="0"/>
              </a:rPr>
              <a:t>i.e.</a:t>
            </a:r>
            <a:r>
              <a:rPr lang="en" dirty="0">
                <a:solidFill>
                  <a:schemeClr val="dk1"/>
                </a:solidFill>
                <a:latin typeface="Georgia" panose="02040502050405020303" pitchFamily="18" charset="0"/>
              </a:rPr>
              <a:t> Which campus, size of laboratory, bench space, utility rooms, core facilities, animal facilities, etc.)</a:t>
            </a:r>
            <a:endParaRPr dirty="0">
              <a:solidFill>
                <a:schemeClr val="dk1"/>
              </a:solidFill>
              <a:latin typeface="Georgia" panose="02040502050405020303" pitchFamily="18" charset="0"/>
            </a:endParaRPr>
          </a:p>
          <a:p>
            <a:pPr marL="1371600" lvl="2" indent="-336550" algn="l" rtl="0">
              <a:spcBef>
                <a:spcPts val="0"/>
              </a:spcBef>
              <a:spcAft>
                <a:spcPts val="0"/>
              </a:spcAft>
              <a:buClr>
                <a:schemeClr val="dk1"/>
              </a:buClr>
              <a:buSzPts val="1700"/>
              <a:buChar char="■"/>
            </a:pPr>
            <a:r>
              <a:rPr lang="en" dirty="0">
                <a:solidFill>
                  <a:schemeClr val="dk1"/>
                </a:solidFill>
                <a:latin typeface="Georgia" panose="02040502050405020303" pitchFamily="18" charset="0"/>
              </a:rPr>
              <a:t>Equipment (</a:t>
            </a:r>
            <a:r>
              <a:rPr lang="en" b="1" dirty="0">
                <a:solidFill>
                  <a:schemeClr val="dk1"/>
                </a:solidFill>
                <a:latin typeface="Georgia" panose="02040502050405020303" pitchFamily="18" charset="0"/>
              </a:rPr>
              <a:t>i.e. </a:t>
            </a:r>
            <a:r>
              <a:rPr lang="en" dirty="0">
                <a:solidFill>
                  <a:schemeClr val="dk1"/>
                </a:solidFill>
                <a:latin typeface="Georgia" panose="02040502050405020303" pitchFamily="18" charset="0"/>
              </a:rPr>
              <a:t>Centrifuges, Computer Hardware/Software, biosafety cabinets, etc.)</a:t>
            </a:r>
            <a:endParaRPr dirty="0">
              <a:solidFill>
                <a:schemeClr val="dk1"/>
              </a:solidFill>
              <a:latin typeface="Georgia" panose="02040502050405020303" pitchFamily="18" charset="0"/>
            </a:endParaRPr>
          </a:p>
          <a:p>
            <a:pPr marL="1371600" lvl="2" indent="-336550" algn="l" rtl="0">
              <a:spcBef>
                <a:spcPts val="0"/>
              </a:spcBef>
              <a:spcAft>
                <a:spcPts val="0"/>
              </a:spcAft>
              <a:buClr>
                <a:schemeClr val="dk1"/>
              </a:buClr>
              <a:buSzPts val="1700"/>
              <a:buChar char="■"/>
            </a:pPr>
            <a:r>
              <a:rPr lang="en" dirty="0">
                <a:solidFill>
                  <a:schemeClr val="dk1"/>
                </a:solidFill>
                <a:latin typeface="Georgia" panose="02040502050405020303" pitchFamily="18" charset="0"/>
              </a:rPr>
              <a:t>Storage (</a:t>
            </a:r>
            <a:r>
              <a:rPr lang="en" b="1" dirty="0">
                <a:solidFill>
                  <a:schemeClr val="dk1"/>
                </a:solidFill>
                <a:latin typeface="Georgia" panose="02040502050405020303" pitchFamily="18" charset="0"/>
              </a:rPr>
              <a:t>i.e. </a:t>
            </a:r>
            <a:r>
              <a:rPr lang="en" dirty="0">
                <a:solidFill>
                  <a:schemeClr val="dk1"/>
                </a:solidFill>
                <a:latin typeface="Georgia" panose="02040502050405020303" pitchFamily="18" charset="0"/>
              </a:rPr>
              <a:t>Freezers, fridges, liquid nitrogen tanks, servers, hard drives, etc.)</a:t>
            </a:r>
            <a:endParaRPr dirty="0">
              <a:solidFill>
                <a:schemeClr val="dk1"/>
              </a:solidFill>
              <a:latin typeface="Georgia" panose="02040502050405020303" pitchFamily="18" charset="0"/>
            </a:endParaRPr>
          </a:p>
        </p:txBody>
      </p:sp>
      <p:sp>
        <p:nvSpPr>
          <p:cNvPr id="266" name="Google Shape;266;p42"/>
          <p:cNvSpPr txBox="1"/>
          <p:nvPr/>
        </p:nvSpPr>
        <p:spPr>
          <a:xfrm>
            <a:off x="142240" y="2325826"/>
            <a:ext cx="9144000" cy="1246465"/>
          </a:xfrm>
          <a:prstGeom prst="rect">
            <a:avLst/>
          </a:prstGeom>
          <a:noFill/>
          <a:ln>
            <a:noFill/>
          </a:ln>
        </p:spPr>
        <p:txBody>
          <a:bodyPr spcFirstLastPara="1" wrap="square" lIns="91425" tIns="91425" rIns="91425" bIns="91425" anchor="t" anchorCtr="0">
            <a:spAutoFit/>
          </a:bodyPr>
          <a:lstStyle/>
          <a:p>
            <a:pPr marL="457200" lvl="0" indent="-361950" algn="l" rtl="0">
              <a:lnSpc>
                <a:spcPct val="115000"/>
              </a:lnSpc>
              <a:spcBef>
                <a:spcPts val="0"/>
              </a:spcBef>
              <a:spcAft>
                <a:spcPts val="0"/>
              </a:spcAft>
              <a:buClr>
                <a:schemeClr val="dk1"/>
              </a:buClr>
              <a:buSzPts val="2100"/>
              <a:buChar char="●"/>
            </a:pPr>
            <a:r>
              <a:rPr lang="en" sz="1800" b="1" dirty="0">
                <a:solidFill>
                  <a:schemeClr val="dk1"/>
                </a:solidFill>
                <a:latin typeface="Georgia" panose="02040502050405020303" pitchFamily="18" charset="0"/>
              </a:rPr>
              <a:t>Other Support</a:t>
            </a:r>
            <a:endParaRPr sz="1800" b="1" dirty="0">
              <a:solidFill>
                <a:schemeClr val="dk1"/>
              </a:solidFill>
              <a:latin typeface="Georgia" panose="02040502050405020303" pitchFamily="18" charset="0"/>
            </a:endParaRPr>
          </a:p>
          <a:p>
            <a:pPr marL="914400" lvl="1" indent="-336550" algn="l" rtl="0">
              <a:lnSpc>
                <a:spcPct val="115000"/>
              </a:lnSpc>
              <a:spcBef>
                <a:spcPts val="0"/>
              </a:spcBef>
              <a:spcAft>
                <a:spcPts val="0"/>
              </a:spcAft>
              <a:buClr>
                <a:schemeClr val="dk1"/>
              </a:buClr>
              <a:buSzPts val="1700"/>
              <a:buChar char="○"/>
            </a:pPr>
            <a:r>
              <a:rPr lang="en" dirty="0">
                <a:solidFill>
                  <a:schemeClr val="dk1"/>
                </a:solidFill>
                <a:latin typeface="Georgia" panose="02040502050405020303" pitchFamily="18" charset="0"/>
              </a:rPr>
              <a:t>Often the grant of your PI or Post-Doc</a:t>
            </a:r>
            <a:endParaRPr dirty="0">
              <a:solidFill>
                <a:schemeClr val="dk1"/>
              </a:solidFill>
              <a:latin typeface="Georgia" panose="02040502050405020303" pitchFamily="18" charset="0"/>
            </a:endParaRPr>
          </a:p>
          <a:p>
            <a:pPr marL="914400" lvl="1" indent="-336550" algn="l" rtl="0">
              <a:lnSpc>
                <a:spcPct val="115000"/>
              </a:lnSpc>
              <a:spcBef>
                <a:spcPts val="0"/>
              </a:spcBef>
              <a:spcAft>
                <a:spcPts val="0"/>
              </a:spcAft>
              <a:buClr>
                <a:schemeClr val="dk1"/>
              </a:buClr>
              <a:buSzPts val="1700"/>
              <a:buChar char="○"/>
            </a:pPr>
            <a:r>
              <a:rPr lang="en" dirty="0">
                <a:solidFill>
                  <a:schemeClr val="dk1"/>
                </a:solidFill>
                <a:latin typeface="Georgia" panose="02040502050405020303" pitchFamily="18" charset="0"/>
              </a:rPr>
              <a:t>If you are being co-mentored, it is usually a good idea to obtain their NIH </a:t>
            </a:r>
            <a:r>
              <a:rPr lang="en" dirty="0" err="1">
                <a:solidFill>
                  <a:schemeClr val="dk1"/>
                </a:solidFill>
                <a:latin typeface="Georgia" panose="02040502050405020303" pitchFamily="18" charset="0"/>
              </a:rPr>
              <a:t>Biosketch</a:t>
            </a:r>
            <a:r>
              <a:rPr lang="en" dirty="0">
                <a:solidFill>
                  <a:schemeClr val="dk1"/>
                </a:solidFill>
                <a:latin typeface="Georgia" panose="02040502050405020303" pitchFamily="18" charset="0"/>
              </a:rPr>
              <a:t> to submit with your application</a:t>
            </a:r>
            <a:endParaRPr dirty="0">
              <a:solidFill>
                <a:schemeClr val="dk1"/>
              </a:solidFill>
              <a:latin typeface="Georgia" panose="02040502050405020303" pitchFamily="18" charset="0"/>
            </a:endParaRPr>
          </a:p>
        </p:txBody>
      </p:sp>
      <p:sp>
        <p:nvSpPr>
          <p:cNvPr id="267" name="Google Shape;267;p42"/>
          <p:cNvSpPr txBox="1"/>
          <p:nvPr/>
        </p:nvSpPr>
        <p:spPr>
          <a:xfrm>
            <a:off x="142240" y="3536473"/>
            <a:ext cx="9120600" cy="998705"/>
          </a:xfrm>
          <a:prstGeom prst="rect">
            <a:avLst/>
          </a:prstGeom>
          <a:noFill/>
          <a:ln>
            <a:noFill/>
          </a:ln>
        </p:spPr>
        <p:txBody>
          <a:bodyPr spcFirstLastPara="1" wrap="square" lIns="91425" tIns="91425" rIns="91425" bIns="91425" anchor="t" anchorCtr="0">
            <a:spAutoFit/>
          </a:bodyPr>
          <a:lstStyle/>
          <a:p>
            <a:pPr marL="457200" lvl="0" indent="-361950" algn="l" rtl="0">
              <a:lnSpc>
                <a:spcPct val="115000"/>
              </a:lnSpc>
              <a:spcBef>
                <a:spcPts val="0"/>
              </a:spcBef>
              <a:spcAft>
                <a:spcPts val="0"/>
              </a:spcAft>
              <a:buClr>
                <a:schemeClr val="dk1"/>
              </a:buClr>
              <a:buSzPts val="2100"/>
              <a:buChar char="●"/>
            </a:pPr>
            <a:r>
              <a:rPr lang="en" sz="1800" b="1" dirty="0">
                <a:solidFill>
                  <a:schemeClr val="dk1"/>
                </a:solidFill>
                <a:latin typeface="Georgia" panose="02040502050405020303" pitchFamily="18" charset="0"/>
              </a:rPr>
              <a:t>Recombinant DNA</a:t>
            </a:r>
            <a:endParaRPr sz="1800" b="1" dirty="0">
              <a:solidFill>
                <a:schemeClr val="dk1"/>
              </a:solidFill>
              <a:latin typeface="Georgia" panose="02040502050405020303" pitchFamily="18" charset="0"/>
            </a:endParaRPr>
          </a:p>
          <a:p>
            <a:pPr marL="914400" lvl="1" indent="-336550" algn="l" rtl="0">
              <a:lnSpc>
                <a:spcPct val="115000"/>
              </a:lnSpc>
              <a:spcBef>
                <a:spcPts val="0"/>
              </a:spcBef>
              <a:spcAft>
                <a:spcPts val="0"/>
              </a:spcAft>
              <a:buClr>
                <a:schemeClr val="dk1"/>
              </a:buClr>
              <a:buSzPts val="1700"/>
              <a:buChar char="○"/>
            </a:pPr>
            <a:r>
              <a:rPr lang="en" dirty="0">
                <a:solidFill>
                  <a:schemeClr val="dk1"/>
                </a:solidFill>
                <a:latin typeface="Georgia" panose="02040502050405020303" pitchFamily="18" charset="0"/>
              </a:rPr>
              <a:t>If you are using recombinant DNA, state the nature of it. In detail</a:t>
            </a:r>
            <a:endParaRPr dirty="0">
              <a:solidFill>
                <a:schemeClr val="dk1"/>
              </a:solidFill>
              <a:latin typeface="Georgia" panose="02040502050405020303" pitchFamily="18" charset="0"/>
            </a:endParaRPr>
          </a:p>
          <a:p>
            <a:pPr marL="914400" lvl="1" indent="-336550" algn="l" rtl="0">
              <a:lnSpc>
                <a:spcPct val="115000"/>
              </a:lnSpc>
              <a:spcBef>
                <a:spcPts val="0"/>
              </a:spcBef>
              <a:spcAft>
                <a:spcPts val="0"/>
              </a:spcAft>
              <a:buClr>
                <a:schemeClr val="dk1"/>
              </a:buClr>
              <a:buSzPts val="1700"/>
              <a:buChar char="○"/>
            </a:pPr>
            <a:r>
              <a:rPr lang="en" dirty="0">
                <a:solidFill>
                  <a:schemeClr val="dk1"/>
                </a:solidFill>
                <a:latin typeface="Georgia" panose="02040502050405020303" pitchFamily="18" charset="0"/>
              </a:rPr>
              <a:t>If not, simply state “Not Applicable” or “N/A”</a:t>
            </a:r>
            <a:endParaRPr dirty="0">
              <a:solidFill>
                <a:schemeClr val="dk1"/>
              </a:solidFill>
              <a:latin typeface="Georgia" panose="02040502050405020303" pitchFamily="18" charset="0"/>
            </a:endParaRPr>
          </a:p>
        </p:txBody>
      </p:sp>
      <p:sp>
        <p:nvSpPr>
          <p:cNvPr id="2" name="Rectangle 1">
            <a:extLst>
              <a:ext uri="{FF2B5EF4-FFF2-40B4-BE49-F238E27FC236}">
                <a16:creationId xmlns:a16="http://schemas.microsoft.com/office/drawing/2014/main" id="{7711DCD0-53CA-9449-3375-4D24FC231AD0}"/>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5"/>
                                        </p:tgtEl>
                                        <p:attrNameLst>
                                          <p:attrName>style.visibility</p:attrName>
                                        </p:attrNameLst>
                                      </p:cBhvr>
                                      <p:to>
                                        <p:strVal val="visible"/>
                                      </p:to>
                                    </p:set>
                                    <p:animEffect transition="in" filter="fade">
                                      <p:cBhvr>
                                        <p:cTn id="7" dur="1000"/>
                                        <p:tgtEl>
                                          <p:spTgt spid="26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6"/>
                                        </p:tgtEl>
                                        <p:attrNameLst>
                                          <p:attrName>style.visibility</p:attrName>
                                        </p:attrNameLst>
                                      </p:cBhvr>
                                      <p:to>
                                        <p:strVal val="visible"/>
                                      </p:to>
                                    </p:set>
                                    <p:animEffect transition="in" filter="fade">
                                      <p:cBhvr>
                                        <p:cTn id="12" dur="1000"/>
                                        <p:tgtEl>
                                          <p:spTgt spid="26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7"/>
                                        </p:tgtEl>
                                        <p:attrNameLst>
                                          <p:attrName>style.visibility</p:attrName>
                                        </p:attrNameLst>
                                      </p:cBhvr>
                                      <p:to>
                                        <p:strVal val="visible"/>
                                      </p:to>
                                    </p:set>
                                    <p:animEffect transition="in" filter="fade">
                                      <p:cBhvr>
                                        <p:cTn id="17" dur="1000"/>
                                        <p:tgtEl>
                                          <p:spTgt spid="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3"/>
          <p:cNvSpPr txBox="1">
            <a:spLocks noGrp="1"/>
          </p:cNvSpPr>
          <p:nvPr>
            <p:ph type="title"/>
          </p:nvPr>
        </p:nvSpPr>
        <p:spPr>
          <a:xfrm>
            <a:off x="169460" y="1749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Additional Information: Example</a:t>
            </a:r>
            <a:endParaRPr sz="2400" dirty="0">
              <a:solidFill>
                <a:srgbClr val="002060"/>
              </a:solidFill>
              <a:latin typeface="Georgia" panose="02040502050405020303" pitchFamily="18" charset="0"/>
            </a:endParaRPr>
          </a:p>
        </p:txBody>
      </p:sp>
      <p:sp>
        <p:nvSpPr>
          <p:cNvPr id="273" name="Google Shape;273;p43"/>
          <p:cNvSpPr txBox="1"/>
          <p:nvPr/>
        </p:nvSpPr>
        <p:spPr>
          <a:xfrm>
            <a:off x="338920" y="724525"/>
            <a:ext cx="8520600" cy="190818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u="sng" dirty="0">
                <a:latin typeface="Georgia" panose="02040502050405020303" pitchFamily="18" charset="0"/>
              </a:rPr>
              <a:t>Sample Resources Text</a:t>
            </a:r>
            <a:r>
              <a:rPr lang="en" sz="1600" b="1" dirty="0">
                <a:latin typeface="Georgia" panose="02040502050405020303" pitchFamily="18" charset="0"/>
              </a:rPr>
              <a:t>: “</a:t>
            </a:r>
            <a:r>
              <a:rPr lang="en" sz="1600" dirty="0">
                <a:latin typeface="Georgia" panose="02040502050405020303" pitchFamily="18" charset="0"/>
              </a:rPr>
              <a:t>Research will be conducted in the </a:t>
            </a:r>
            <a:r>
              <a:rPr lang="en" sz="1600" dirty="0" err="1">
                <a:latin typeface="Georgia" panose="02040502050405020303" pitchFamily="18" charset="0"/>
              </a:rPr>
              <a:t>Marcucio</a:t>
            </a:r>
            <a:r>
              <a:rPr lang="en" sz="1600" dirty="0">
                <a:latin typeface="Georgia" panose="02040502050405020303" pitchFamily="18" charset="0"/>
              </a:rPr>
              <a:t> laboratory within the </a:t>
            </a:r>
            <a:r>
              <a:rPr lang="en" sz="1600" dirty="0" err="1">
                <a:latin typeface="Georgia" panose="02040502050405020303" pitchFamily="18" charset="0"/>
              </a:rPr>
              <a:t>Orthopaedic</a:t>
            </a:r>
            <a:r>
              <a:rPr lang="en" sz="1600" dirty="0">
                <a:latin typeface="Georgia" panose="02040502050405020303" pitchFamily="18" charset="0"/>
              </a:rPr>
              <a:t> Trauma Institutes at the Zuckerberg San Francisco General Hospital. The laboratory is about 2,000 square feet and has bench space for up to 16 individuals. The laboratory contains the necessary equipment for the research we will be doing, including a microscope and image capture suite, </a:t>
            </a:r>
            <a:r>
              <a:rPr lang="en" sz="1600" dirty="0" err="1">
                <a:latin typeface="Georgia" panose="02040502050405020303" pitchFamily="18" charset="0"/>
              </a:rPr>
              <a:t>sn</a:t>
            </a:r>
            <a:r>
              <a:rPr lang="en" sz="1600" dirty="0">
                <a:latin typeface="Georgia" panose="02040502050405020303" pitchFamily="18" charset="0"/>
              </a:rPr>
              <a:t> isolated cell culture facility, a histology suite, a surgical suite for performing animal surgery, a dark room for film development and any basic support equipment that we may need such as centrifuges, vortex, autoclaves, etc.”</a:t>
            </a:r>
            <a:endParaRPr sz="1600" dirty="0">
              <a:latin typeface="Georgia" panose="02040502050405020303" pitchFamily="18" charset="0"/>
            </a:endParaRPr>
          </a:p>
        </p:txBody>
      </p:sp>
      <p:sp>
        <p:nvSpPr>
          <p:cNvPr id="274" name="Google Shape;274;p43"/>
          <p:cNvSpPr txBox="1"/>
          <p:nvPr/>
        </p:nvSpPr>
        <p:spPr>
          <a:xfrm>
            <a:off x="338920" y="2786633"/>
            <a:ext cx="6600900" cy="43085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dirty="0">
                <a:latin typeface="Georgia" panose="02040502050405020303" pitchFamily="18" charset="0"/>
              </a:rPr>
              <a:t>Sample Additional Support Text: </a:t>
            </a:r>
            <a:r>
              <a:rPr lang="en" sz="1600" dirty="0">
                <a:latin typeface="Georgia" panose="02040502050405020303" pitchFamily="18" charset="0"/>
              </a:rPr>
              <a:t>NIH R01DE019638</a:t>
            </a:r>
            <a:endParaRPr sz="1600" dirty="0">
              <a:latin typeface="Georgia" panose="02040502050405020303" pitchFamily="18" charset="0"/>
            </a:endParaRPr>
          </a:p>
        </p:txBody>
      </p:sp>
      <p:sp>
        <p:nvSpPr>
          <p:cNvPr id="275" name="Google Shape;275;p43"/>
          <p:cNvSpPr txBox="1"/>
          <p:nvPr/>
        </p:nvSpPr>
        <p:spPr>
          <a:xfrm>
            <a:off x="338920" y="3371414"/>
            <a:ext cx="8520600" cy="116952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dirty="0">
                <a:latin typeface="Georgia" panose="02040502050405020303" pitchFamily="18" charset="0"/>
              </a:rPr>
              <a:t>Sample Recombinant DNA Text: </a:t>
            </a:r>
            <a:r>
              <a:rPr lang="en" sz="1600" dirty="0">
                <a:solidFill>
                  <a:schemeClr val="dk1"/>
                </a:solidFill>
                <a:latin typeface="Georgia" panose="02040502050405020303" pitchFamily="18" charset="0"/>
              </a:rPr>
              <a:t>“IDH1 wild type and R132H mutant IDH1 NIH 3T3 mouse fibroblast cells for mammalian expression are currently available from Dr. White. Recombinant IDH1 is in a plasmid for bacterial expression and we will use site-directed mutagenesis to produce the IDH1-R132H mutant for bacterial expression.”</a:t>
            </a:r>
            <a:endParaRPr sz="1600" b="1" dirty="0">
              <a:latin typeface="Georgia" panose="02040502050405020303" pitchFamily="18" charset="0"/>
            </a:endParaRPr>
          </a:p>
        </p:txBody>
      </p:sp>
      <p:sp>
        <p:nvSpPr>
          <p:cNvPr id="2" name="Rectangle 1">
            <a:extLst>
              <a:ext uri="{FF2B5EF4-FFF2-40B4-BE49-F238E27FC236}">
                <a16:creationId xmlns:a16="http://schemas.microsoft.com/office/drawing/2014/main" id="{2A90881C-9B77-5B1E-F809-3BEFF9A0F377}"/>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3"/>
                                        </p:tgtEl>
                                        <p:attrNameLst>
                                          <p:attrName>style.visibility</p:attrName>
                                        </p:attrNameLst>
                                      </p:cBhvr>
                                      <p:to>
                                        <p:strVal val="visible"/>
                                      </p:to>
                                    </p:set>
                                    <p:animEffect transition="in" filter="fade">
                                      <p:cBhvr>
                                        <p:cTn id="7" dur="1000"/>
                                        <p:tgtEl>
                                          <p:spTgt spid="27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4"/>
                                        </p:tgtEl>
                                        <p:attrNameLst>
                                          <p:attrName>style.visibility</p:attrName>
                                        </p:attrNameLst>
                                      </p:cBhvr>
                                      <p:to>
                                        <p:strVal val="visible"/>
                                      </p:to>
                                    </p:set>
                                    <p:animEffect transition="in" filter="fade">
                                      <p:cBhvr>
                                        <p:cTn id="12" dur="1000"/>
                                        <p:tgtEl>
                                          <p:spTgt spid="27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5"/>
                                        </p:tgtEl>
                                        <p:attrNameLst>
                                          <p:attrName>style.visibility</p:attrName>
                                        </p:attrNameLst>
                                      </p:cBhvr>
                                      <p:to>
                                        <p:strVal val="visible"/>
                                      </p:to>
                                    </p:set>
                                    <p:animEffect transition="in" filter="fade">
                                      <p:cBhvr>
                                        <p:cTn id="17" dur="1000"/>
                                        <p:tgtEl>
                                          <p:spTgt spid="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4"/>
          <p:cNvSpPr txBox="1">
            <a:spLocks noGrp="1"/>
          </p:cNvSpPr>
          <p:nvPr>
            <p:ph type="title"/>
          </p:nvPr>
        </p:nvSpPr>
        <p:spPr>
          <a:xfrm>
            <a:off x="169460" y="169144"/>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III. Literature Cited (References) </a:t>
            </a:r>
            <a:endParaRPr sz="2400" b="1" dirty="0">
              <a:solidFill>
                <a:srgbClr val="002060"/>
              </a:solidFill>
              <a:latin typeface="Georgia" panose="02040502050405020303" pitchFamily="18" charset="0"/>
            </a:endParaRPr>
          </a:p>
          <a:p>
            <a:pPr marL="0" lvl="0" indent="0" algn="l" rtl="0">
              <a:spcBef>
                <a:spcPts val="1600"/>
              </a:spcBef>
              <a:spcAft>
                <a:spcPts val="1600"/>
              </a:spcAft>
              <a:buNone/>
            </a:pPr>
            <a:endParaRPr sz="2400" b="1" dirty="0">
              <a:solidFill>
                <a:srgbClr val="002060"/>
              </a:solidFill>
              <a:latin typeface="Georgia" panose="02040502050405020303" pitchFamily="18" charset="0"/>
              <a:ea typeface="Droid Sans"/>
              <a:cs typeface="Droid Sans"/>
              <a:sym typeface="Droid Sans"/>
            </a:endParaRPr>
          </a:p>
        </p:txBody>
      </p:sp>
      <p:sp>
        <p:nvSpPr>
          <p:cNvPr id="282" name="Google Shape;282;p44"/>
          <p:cNvSpPr txBox="1">
            <a:spLocks noGrp="1"/>
          </p:cNvSpPr>
          <p:nvPr>
            <p:ph type="body" idx="1"/>
          </p:nvPr>
        </p:nvSpPr>
        <p:spPr>
          <a:xfrm>
            <a:off x="23968" y="741844"/>
            <a:ext cx="3954900" cy="16155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Clr>
                <a:schemeClr val="dk1"/>
              </a:buClr>
              <a:buSzPts val="1600"/>
              <a:buFont typeface="Droid Sans"/>
              <a:buChar char="➢"/>
            </a:pPr>
            <a:r>
              <a:rPr lang="en" sz="1400" b="1" dirty="0">
                <a:solidFill>
                  <a:schemeClr val="dk1"/>
                </a:solidFill>
                <a:latin typeface="Georgia" panose="02040502050405020303" pitchFamily="18" charset="0"/>
                <a:ea typeface="Droid Sans"/>
                <a:cs typeface="Droid Sans"/>
                <a:sym typeface="Droid Sans"/>
              </a:rPr>
              <a:t>In text Citation Example:</a:t>
            </a:r>
            <a:r>
              <a:rPr lang="en" sz="1400" dirty="0">
                <a:solidFill>
                  <a:schemeClr val="dk1"/>
                </a:solidFill>
                <a:latin typeface="Georgia" panose="02040502050405020303" pitchFamily="18" charset="0"/>
                <a:ea typeface="Droid Sans"/>
                <a:cs typeface="Droid Sans"/>
                <a:sym typeface="Droid Sans"/>
              </a:rPr>
              <a:t> “Each year craniofacial birth defects cause several abnormalities including micrognathia and retrognathia, leading to a shortened jaw [10-12]”</a:t>
            </a:r>
            <a:endParaRPr sz="1400" dirty="0">
              <a:solidFill>
                <a:schemeClr val="dk1"/>
              </a:solidFill>
              <a:latin typeface="Georgia" panose="02040502050405020303" pitchFamily="18" charset="0"/>
              <a:ea typeface="Droid Sans"/>
              <a:cs typeface="Droid Sans"/>
              <a:sym typeface="Droid Sans"/>
            </a:endParaRPr>
          </a:p>
          <a:p>
            <a:pPr marL="0" lvl="0" indent="0" algn="l" rtl="0">
              <a:spcBef>
                <a:spcPts val="0"/>
              </a:spcBef>
              <a:spcAft>
                <a:spcPts val="0"/>
              </a:spcAft>
              <a:buNone/>
            </a:pPr>
            <a:endParaRPr sz="1600" dirty="0">
              <a:latin typeface="Georgia" panose="02040502050405020303" pitchFamily="18" charset="0"/>
              <a:ea typeface="Droid Sans"/>
              <a:cs typeface="Droid Sans"/>
              <a:sym typeface="Droid Sans"/>
            </a:endParaRPr>
          </a:p>
        </p:txBody>
      </p:sp>
      <p:sp>
        <p:nvSpPr>
          <p:cNvPr id="281" name="Google Shape;281;p44"/>
          <p:cNvSpPr txBox="1"/>
          <p:nvPr/>
        </p:nvSpPr>
        <p:spPr>
          <a:xfrm>
            <a:off x="3823215" y="604070"/>
            <a:ext cx="5141165" cy="4007221"/>
          </a:xfrm>
          <a:prstGeom prst="rect">
            <a:avLst/>
          </a:prstGeom>
          <a:noFill/>
          <a:ln>
            <a:noFill/>
          </a:ln>
        </p:spPr>
        <p:txBody>
          <a:bodyPr spcFirstLastPara="1" wrap="square" lIns="91425" tIns="91425" rIns="91425" bIns="91425" anchor="t" anchorCtr="0">
            <a:spAutoFit/>
          </a:bodyPr>
          <a:lstStyle/>
          <a:p>
            <a:pPr marL="457200" lvl="0" indent="-314325" algn="l" rtl="0">
              <a:lnSpc>
                <a:spcPct val="115000"/>
              </a:lnSpc>
              <a:spcBef>
                <a:spcPts val="0"/>
              </a:spcBef>
              <a:spcAft>
                <a:spcPts val="0"/>
              </a:spcAft>
              <a:buClr>
                <a:schemeClr val="dk1"/>
              </a:buClr>
              <a:buSzPts val="1350"/>
              <a:buAutoNum type="arabicPeriod"/>
            </a:pPr>
            <a:r>
              <a:rPr lang="en" sz="1200" dirty="0">
                <a:solidFill>
                  <a:schemeClr val="dk1"/>
                </a:solidFill>
                <a:latin typeface="Georgia" panose="02040502050405020303" pitchFamily="18" charset="0"/>
              </a:rPr>
              <a:t>Eke, P.I., et al., </a:t>
            </a:r>
            <a:r>
              <a:rPr lang="en" sz="1200" i="1" dirty="0">
                <a:solidFill>
                  <a:schemeClr val="dk1"/>
                </a:solidFill>
                <a:latin typeface="Georgia" panose="02040502050405020303" pitchFamily="18" charset="0"/>
              </a:rPr>
              <a:t>Prevalence of Periodontitis in Adults in the United States: 2009 and 2010.</a:t>
            </a:r>
            <a:r>
              <a:rPr lang="en" sz="1200" dirty="0">
                <a:solidFill>
                  <a:schemeClr val="dk1"/>
                </a:solidFill>
                <a:latin typeface="Georgia" panose="02040502050405020303" pitchFamily="18" charset="0"/>
              </a:rPr>
              <a:t> Journal of Dental Research, 2012. </a:t>
            </a:r>
            <a:r>
              <a:rPr lang="en" sz="1200" b="1" dirty="0">
                <a:solidFill>
                  <a:schemeClr val="dk1"/>
                </a:solidFill>
                <a:latin typeface="Georgia" panose="02040502050405020303" pitchFamily="18" charset="0"/>
              </a:rPr>
              <a:t>91</a:t>
            </a:r>
            <a:r>
              <a:rPr lang="en" sz="1200" dirty="0">
                <a:solidFill>
                  <a:schemeClr val="dk1"/>
                </a:solidFill>
                <a:latin typeface="Georgia" panose="02040502050405020303" pitchFamily="18" charset="0"/>
              </a:rPr>
              <a:t>(10): p. 914-920.</a:t>
            </a:r>
            <a:endParaRPr sz="1200" dirty="0">
              <a:solidFill>
                <a:schemeClr val="dk1"/>
              </a:solidFill>
              <a:latin typeface="Georgia" panose="02040502050405020303" pitchFamily="18" charset="0"/>
            </a:endParaRPr>
          </a:p>
          <a:p>
            <a:pPr marL="457200" lvl="0" indent="-314325" algn="l" rtl="0">
              <a:lnSpc>
                <a:spcPct val="115000"/>
              </a:lnSpc>
              <a:spcBef>
                <a:spcPts val="0"/>
              </a:spcBef>
              <a:spcAft>
                <a:spcPts val="0"/>
              </a:spcAft>
              <a:buClr>
                <a:schemeClr val="dk1"/>
              </a:buClr>
              <a:buSzPts val="1350"/>
              <a:buAutoNum type="arabicPeriod"/>
            </a:pPr>
            <a:r>
              <a:rPr lang="en" sz="1200" dirty="0" err="1">
                <a:solidFill>
                  <a:schemeClr val="dk1"/>
                </a:solidFill>
                <a:latin typeface="Georgia" panose="02040502050405020303" pitchFamily="18" charset="0"/>
              </a:rPr>
              <a:t>Kebschull</a:t>
            </a:r>
            <a:r>
              <a:rPr lang="en" sz="1200" dirty="0">
                <a:solidFill>
                  <a:schemeClr val="dk1"/>
                </a:solidFill>
                <a:latin typeface="Georgia" panose="02040502050405020303" pitchFamily="18" charset="0"/>
              </a:rPr>
              <a:t>, M., R.T. </a:t>
            </a:r>
            <a:r>
              <a:rPr lang="en" sz="1200" dirty="0" err="1">
                <a:solidFill>
                  <a:schemeClr val="dk1"/>
                </a:solidFill>
                <a:latin typeface="Georgia" panose="02040502050405020303" pitchFamily="18" charset="0"/>
              </a:rPr>
              <a:t>Demmer</a:t>
            </a:r>
            <a:r>
              <a:rPr lang="en" sz="1200" dirty="0">
                <a:solidFill>
                  <a:schemeClr val="dk1"/>
                </a:solidFill>
                <a:latin typeface="Georgia" panose="02040502050405020303" pitchFamily="18" charset="0"/>
              </a:rPr>
              <a:t>, and P.N. </a:t>
            </a:r>
            <a:r>
              <a:rPr lang="en" sz="1200" dirty="0" err="1">
                <a:solidFill>
                  <a:schemeClr val="dk1"/>
                </a:solidFill>
                <a:latin typeface="Georgia" panose="02040502050405020303" pitchFamily="18" charset="0"/>
              </a:rPr>
              <a:t>Papapanou</a:t>
            </a:r>
            <a:r>
              <a:rPr lang="en" sz="1200" dirty="0">
                <a:solidFill>
                  <a:schemeClr val="dk1"/>
                </a:solidFill>
                <a:latin typeface="Georgia" panose="02040502050405020303" pitchFamily="18" charset="0"/>
              </a:rPr>
              <a:t>, </a:t>
            </a:r>
            <a:r>
              <a:rPr lang="en" sz="1200" i="1" dirty="0">
                <a:solidFill>
                  <a:schemeClr val="dk1"/>
                </a:solidFill>
                <a:latin typeface="Georgia" panose="02040502050405020303" pitchFamily="18" charset="0"/>
              </a:rPr>
              <a:t>"Gum bug, leave my heart alone!"--epidemiologic and mechanistic evidence linking periodontal infections and atherosclerosis.</a:t>
            </a:r>
            <a:r>
              <a:rPr lang="en" sz="1200" dirty="0">
                <a:solidFill>
                  <a:schemeClr val="dk1"/>
                </a:solidFill>
                <a:latin typeface="Georgia" panose="02040502050405020303" pitchFamily="18" charset="0"/>
              </a:rPr>
              <a:t> Journal of dental research, 2010. </a:t>
            </a:r>
            <a:r>
              <a:rPr lang="en" sz="1200" b="1" dirty="0">
                <a:solidFill>
                  <a:schemeClr val="dk1"/>
                </a:solidFill>
                <a:latin typeface="Georgia" panose="02040502050405020303" pitchFamily="18" charset="0"/>
              </a:rPr>
              <a:t>89</a:t>
            </a:r>
            <a:r>
              <a:rPr lang="en" sz="1200" dirty="0">
                <a:solidFill>
                  <a:schemeClr val="dk1"/>
                </a:solidFill>
                <a:latin typeface="Georgia" panose="02040502050405020303" pitchFamily="18" charset="0"/>
              </a:rPr>
              <a:t>(9): p. 879-902.</a:t>
            </a:r>
            <a:endParaRPr sz="1200" dirty="0">
              <a:solidFill>
                <a:schemeClr val="dk1"/>
              </a:solidFill>
              <a:latin typeface="Georgia" panose="02040502050405020303" pitchFamily="18" charset="0"/>
            </a:endParaRPr>
          </a:p>
          <a:p>
            <a:pPr marL="457200" lvl="0" indent="-314325" algn="l" rtl="0">
              <a:lnSpc>
                <a:spcPct val="115000"/>
              </a:lnSpc>
              <a:spcBef>
                <a:spcPts val="0"/>
              </a:spcBef>
              <a:spcAft>
                <a:spcPts val="0"/>
              </a:spcAft>
              <a:buClr>
                <a:schemeClr val="dk1"/>
              </a:buClr>
              <a:buSzPts val="1350"/>
              <a:buAutoNum type="arabicPeriod"/>
            </a:pPr>
            <a:r>
              <a:rPr lang="en" sz="1200" dirty="0" err="1">
                <a:solidFill>
                  <a:schemeClr val="dk1"/>
                </a:solidFill>
                <a:latin typeface="Georgia" panose="02040502050405020303" pitchFamily="18" charset="0"/>
              </a:rPr>
              <a:t>Madianos</a:t>
            </a:r>
            <a:r>
              <a:rPr lang="en" sz="1200" dirty="0">
                <a:solidFill>
                  <a:schemeClr val="dk1"/>
                </a:solidFill>
                <a:latin typeface="Georgia" panose="02040502050405020303" pitchFamily="18" charset="0"/>
              </a:rPr>
              <a:t>, P.N., Y.A. </a:t>
            </a:r>
            <a:r>
              <a:rPr lang="en" sz="1200" dirty="0" err="1">
                <a:solidFill>
                  <a:schemeClr val="dk1"/>
                </a:solidFill>
                <a:latin typeface="Georgia" panose="02040502050405020303" pitchFamily="18" charset="0"/>
              </a:rPr>
              <a:t>Bobetsis</a:t>
            </a:r>
            <a:r>
              <a:rPr lang="en" sz="1200" dirty="0">
                <a:solidFill>
                  <a:schemeClr val="dk1"/>
                </a:solidFill>
                <a:latin typeface="Georgia" panose="02040502050405020303" pitchFamily="18" charset="0"/>
              </a:rPr>
              <a:t>, and S. </a:t>
            </a:r>
            <a:r>
              <a:rPr lang="en" sz="1200" dirty="0" err="1">
                <a:solidFill>
                  <a:schemeClr val="dk1"/>
                </a:solidFill>
                <a:latin typeface="Georgia" panose="02040502050405020303" pitchFamily="18" charset="0"/>
              </a:rPr>
              <a:t>Offenbacher</a:t>
            </a:r>
            <a:r>
              <a:rPr lang="en" sz="1200" dirty="0">
                <a:solidFill>
                  <a:schemeClr val="dk1"/>
                </a:solidFill>
                <a:latin typeface="Georgia" panose="02040502050405020303" pitchFamily="18" charset="0"/>
              </a:rPr>
              <a:t>, </a:t>
            </a:r>
            <a:r>
              <a:rPr lang="en" sz="1200" i="1" dirty="0">
                <a:solidFill>
                  <a:schemeClr val="dk1"/>
                </a:solidFill>
                <a:latin typeface="Georgia" panose="02040502050405020303" pitchFamily="18" charset="0"/>
              </a:rPr>
              <a:t>Adverse pregnancy outcomes (APOs) and periodontal disease: pathogenic mechanisms.</a:t>
            </a:r>
            <a:r>
              <a:rPr lang="en" sz="1200" dirty="0">
                <a:solidFill>
                  <a:schemeClr val="dk1"/>
                </a:solidFill>
                <a:latin typeface="Georgia" panose="02040502050405020303" pitchFamily="18" charset="0"/>
              </a:rPr>
              <a:t> Journal of Periodontology, 2013. </a:t>
            </a:r>
            <a:r>
              <a:rPr lang="en" sz="1200" b="1" dirty="0">
                <a:solidFill>
                  <a:schemeClr val="dk1"/>
                </a:solidFill>
                <a:latin typeface="Georgia" panose="02040502050405020303" pitchFamily="18" charset="0"/>
              </a:rPr>
              <a:t>84</a:t>
            </a:r>
            <a:r>
              <a:rPr lang="en" sz="1200" dirty="0">
                <a:solidFill>
                  <a:schemeClr val="dk1"/>
                </a:solidFill>
                <a:latin typeface="Georgia" panose="02040502050405020303" pitchFamily="18" charset="0"/>
              </a:rPr>
              <a:t>(4S): p. S170-S180.</a:t>
            </a:r>
            <a:endParaRPr sz="1200" dirty="0">
              <a:solidFill>
                <a:schemeClr val="dk1"/>
              </a:solidFill>
              <a:latin typeface="Georgia" panose="02040502050405020303" pitchFamily="18" charset="0"/>
            </a:endParaRPr>
          </a:p>
          <a:p>
            <a:pPr marL="457200" lvl="0" indent="-314325" algn="l" rtl="0">
              <a:lnSpc>
                <a:spcPct val="115000"/>
              </a:lnSpc>
              <a:spcBef>
                <a:spcPts val="0"/>
              </a:spcBef>
              <a:spcAft>
                <a:spcPts val="0"/>
              </a:spcAft>
              <a:buClr>
                <a:schemeClr val="dk1"/>
              </a:buClr>
              <a:buSzPts val="1350"/>
              <a:buAutoNum type="arabicPeriod"/>
            </a:pPr>
            <a:r>
              <a:rPr lang="en" sz="1200" dirty="0">
                <a:solidFill>
                  <a:schemeClr val="dk1"/>
                </a:solidFill>
                <a:latin typeface="Georgia" panose="02040502050405020303" pitchFamily="18" charset="0"/>
              </a:rPr>
              <a:t>Lundberg, K., et al., </a:t>
            </a:r>
            <a:r>
              <a:rPr lang="en" sz="1200" i="1" dirty="0">
                <a:solidFill>
                  <a:schemeClr val="dk1"/>
                </a:solidFill>
                <a:latin typeface="Georgia" panose="02040502050405020303" pitchFamily="18" charset="0"/>
              </a:rPr>
              <a:t>Periodontitis in RA—the citrullinated enolase connection.</a:t>
            </a:r>
            <a:r>
              <a:rPr lang="en" sz="1200" dirty="0">
                <a:solidFill>
                  <a:schemeClr val="dk1"/>
                </a:solidFill>
                <a:latin typeface="Georgia" panose="02040502050405020303" pitchFamily="18" charset="0"/>
              </a:rPr>
              <a:t> Nature Reviews Rheumatology, 2010. </a:t>
            </a:r>
            <a:r>
              <a:rPr lang="en" sz="1200" b="1" dirty="0">
                <a:solidFill>
                  <a:schemeClr val="dk1"/>
                </a:solidFill>
                <a:latin typeface="Georgia" panose="02040502050405020303" pitchFamily="18" charset="0"/>
              </a:rPr>
              <a:t>6</a:t>
            </a:r>
            <a:r>
              <a:rPr lang="en" sz="1200" dirty="0">
                <a:solidFill>
                  <a:schemeClr val="dk1"/>
                </a:solidFill>
                <a:latin typeface="Georgia" panose="02040502050405020303" pitchFamily="18" charset="0"/>
              </a:rPr>
              <a:t>(12): p. 727-730.</a:t>
            </a:r>
            <a:endParaRPr sz="1200" dirty="0">
              <a:solidFill>
                <a:schemeClr val="dk1"/>
              </a:solidFill>
              <a:latin typeface="Georgia" panose="02040502050405020303" pitchFamily="18" charset="0"/>
            </a:endParaRPr>
          </a:p>
          <a:p>
            <a:pPr marL="457200" lvl="0" indent="-314325" algn="l" rtl="0">
              <a:lnSpc>
                <a:spcPct val="115000"/>
              </a:lnSpc>
              <a:spcBef>
                <a:spcPts val="0"/>
              </a:spcBef>
              <a:spcAft>
                <a:spcPts val="0"/>
              </a:spcAft>
              <a:buClr>
                <a:schemeClr val="dk1"/>
              </a:buClr>
              <a:buSzPts val="1350"/>
              <a:buAutoNum type="arabicPeriod"/>
            </a:pPr>
            <a:r>
              <a:rPr lang="en" sz="1200" dirty="0">
                <a:solidFill>
                  <a:schemeClr val="dk1"/>
                </a:solidFill>
                <a:latin typeface="Georgia" panose="02040502050405020303" pitchFamily="18" charset="0"/>
              </a:rPr>
              <a:t>Karpinski, T.M., </a:t>
            </a:r>
            <a:r>
              <a:rPr lang="en" sz="1200" i="1" dirty="0">
                <a:solidFill>
                  <a:schemeClr val="dk1"/>
                </a:solidFill>
                <a:latin typeface="Georgia" panose="02040502050405020303" pitchFamily="18" charset="0"/>
              </a:rPr>
              <a:t>Role of Oral Microbiota in Cancer Development.</a:t>
            </a:r>
            <a:r>
              <a:rPr lang="en" sz="1200" dirty="0">
                <a:solidFill>
                  <a:schemeClr val="dk1"/>
                </a:solidFill>
                <a:latin typeface="Georgia" panose="02040502050405020303" pitchFamily="18" charset="0"/>
              </a:rPr>
              <a:t> Microorganisms, 2019. </a:t>
            </a:r>
            <a:r>
              <a:rPr lang="en" sz="1200" b="1" dirty="0">
                <a:solidFill>
                  <a:schemeClr val="dk1"/>
                </a:solidFill>
                <a:latin typeface="Georgia" panose="02040502050405020303" pitchFamily="18" charset="0"/>
              </a:rPr>
              <a:t>7</a:t>
            </a:r>
            <a:r>
              <a:rPr lang="en" sz="1200" dirty="0">
                <a:solidFill>
                  <a:schemeClr val="dk1"/>
                </a:solidFill>
                <a:latin typeface="Georgia" panose="02040502050405020303" pitchFamily="18" charset="0"/>
              </a:rPr>
              <a:t>(1).</a:t>
            </a:r>
            <a:endParaRPr sz="1200" dirty="0">
              <a:solidFill>
                <a:schemeClr val="dk1"/>
              </a:solidFill>
              <a:latin typeface="Georgia" panose="02040502050405020303" pitchFamily="18" charset="0"/>
            </a:endParaRPr>
          </a:p>
          <a:p>
            <a:pPr marL="457200" lvl="0" indent="-314325" algn="l" rtl="0">
              <a:lnSpc>
                <a:spcPct val="115000"/>
              </a:lnSpc>
              <a:spcBef>
                <a:spcPts val="0"/>
              </a:spcBef>
              <a:spcAft>
                <a:spcPts val="0"/>
              </a:spcAft>
              <a:buClr>
                <a:schemeClr val="dk1"/>
              </a:buClr>
              <a:buSzPts val="1350"/>
              <a:buAutoNum type="arabicPeriod"/>
            </a:pPr>
            <a:r>
              <a:rPr lang="en" sz="1200" dirty="0">
                <a:solidFill>
                  <a:schemeClr val="dk1"/>
                </a:solidFill>
                <a:latin typeface="Georgia" panose="02040502050405020303" pitchFamily="18" charset="0"/>
              </a:rPr>
              <a:t>Van Dyke, T.E., </a:t>
            </a:r>
            <a:r>
              <a:rPr lang="en" sz="1200" i="1" dirty="0">
                <a:solidFill>
                  <a:schemeClr val="dk1"/>
                </a:solidFill>
                <a:latin typeface="Georgia" panose="02040502050405020303" pitchFamily="18" charset="0"/>
              </a:rPr>
              <a:t>The management of inflammation in periodontal disease.</a:t>
            </a:r>
            <a:r>
              <a:rPr lang="en" sz="1200" dirty="0">
                <a:solidFill>
                  <a:schemeClr val="dk1"/>
                </a:solidFill>
                <a:latin typeface="Georgia" panose="02040502050405020303" pitchFamily="18" charset="0"/>
              </a:rPr>
              <a:t> J </a:t>
            </a:r>
            <a:r>
              <a:rPr lang="en" sz="1200" dirty="0" err="1">
                <a:solidFill>
                  <a:schemeClr val="dk1"/>
                </a:solidFill>
                <a:latin typeface="Georgia" panose="02040502050405020303" pitchFamily="18" charset="0"/>
              </a:rPr>
              <a:t>Periodontol</a:t>
            </a:r>
            <a:r>
              <a:rPr lang="en" sz="1200" dirty="0">
                <a:solidFill>
                  <a:schemeClr val="dk1"/>
                </a:solidFill>
                <a:latin typeface="Georgia" panose="02040502050405020303" pitchFamily="18" charset="0"/>
              </a:rPr>
              <a:t>, 2008. </a:t>
            </a:r>
            <a:r>
              <a:rPr lang="en" sz="1200" b="1" dirty="0">
                <a:solidFill>
                  <a:schemeClr val="dk1"/>
                </a:solidFill>
                <a:latin typeface="Georgia" panose="02040502050405020303" pitchFamily="18" charset="0"/>
              </a:rPr>
              <a:t>79</a:t>
            </a:r>
            <a:r>
              <a:rPr lang="en" sz="1200" dirty="0">
                <a:solidFill>
                  <a:schemeClr val="dk1"/>
                </a:solidFill>
                <a:latin typeface="Georgia" panose="02040502050405020303" pitchFamily="18" charset="0"/>
              </a:rPr>
              <a:t>(8 Suppl): p. 1601-8.</a:t>
            </a:r>
            <a:endParaRPr sz="1200" dirty="0">
              <a:solidFill>
                <a:schemeClr val="dk1"/>
              </a:solidFill>
              <a:latin typeface="Georgia" panose="02040502050405020303" pitchFamily="18" charset="0"/>
            </a:endParaRPr>
          </a:p>
        </p:txBody>
      </p:sp>
      <p:sp>
        <p:nvSpPr>
          <p:cNvPr id="283" name="Google Shape;283;p44"/>
          <p:cNvSpPr txBox="1"/>
          <p:nvPr/>
        </p:nvSpPr>
        <p:spPr>
          <a:xfrm>
            <a:off x="23968" y="2301244"/>
            <a:ext cx="3833400" cy="680156"/>
          </a:xfrm>
          <a:prstGeom prst="rect">
            <a:avLst/>
          </a:prstGeom>
          <a:noFill/>
          <a:ln>
            <a:noFill/>
          </a:ln>
        </p:spPr>
        <p:txBody>
          <a:bodyPr spcFirstLastPara="1" wrap="square" lIns="91425" tIns="91425" rIns="91425" bIns="91425" anchor="t" anchorCtr="0">
            <a:spAutoFit/>
          </a:bodyPr>
          <a:lstStyle/>
          <a:p>
            <a:pPr marL="457200" lvl="0" indent="-330200" algn="l" rtl="0">
              <a:lnSpc>
                <a:spcPct val="115000"/>
              </a:lnSpc>
              <a:spcBef>
                <a:spcPts val="0"/>
              </a:spcBef>
              <a:spcAft>
                <a:spcPts val="0"/>
              </a:spcAft>
              <a:buClr>
                <a:schemeClr val="dk1"/>
              </a:buClr>
              <a:buSzPts val="1600"/>
              <a:buFont typeface="Droid Sans"/>
              <a:buChar char="➢"/>
            </a:pPr>
            <a:r>
              <a:rPr lang="en" dirty="0">
                <a:solidFill>
                  <a:schemeClr val="dk1"/>
                </a:solidFill>
                <a:latin typeface="Georgia" panose="02040502050405020303" pitchFamily="18" charset="0"/>
                <a:ea typeface="Droid Sans"/>
                <a:cs typeface="Droid Sans"/>
                <a:sym typeface="Droid Sans"/>
              </a:rPr>
              <a:t>The full reference goes on separate page after the research strategy</a:t>
            </a:r>
            <a:endParaRPr sz="1600" dirty="0">
              <a:solidFill>
                <a:schemeClr val="dk2"/>
              </a:solidFill>
              <a:latin typeface="Georgia" panose="02040502050405020303" pitchFamily="18" charset="0"/>
              <a:ea typeface="Droid Sans"/>
              <a:cs typeface="Droid Sans"/>
              <a:sym typeface="Droid Sans"/>
            </a:endParaRPr>
          </a:p>
        </p:txBody>
      </p:sp>
      <p:sp>
        <p:nvSpPr>
          <p:cNvPr id="284" name="Google Shape;284;p44"/>
          <p:cNvSpPr txBox="1"/>
          <p:nvPr/>
        </p:nvSpPr>
        <p:spPr>
          <a:xfrm>
            <a:off x="23968" y="3298744"/>
            <a:ext cx="3833400" cy="432396"/>
          </a:xfrm>
          <a:prstGeom prst="rect">
            <a:avLst/>
          </a:prstGeom>
          <a:noFill/>
          <a:ln>
            <a:noFill/>
          </a:ln>
        </p:spPr>
        <p:txBody>
          <a:bodyPr spcFirstLastPara="1" wrap="square" lIns="91425" tIns="91425" rIns="91425" bIns="91425" anchor="t" anchorCtr="0">
            <a:spAutoFit/>
          </a:bodyPr>
          <a:lstStyle/>
          <a:p>
            <a:pPr marL="457200" lvl="0" indent="-330200" algn="l" rtl="0">
              <a:lnSpc>
                <a:spcPct val="115000"/>
              </a:lnSpc>
              <a:spcBef>
                <a:spcPts val="0"/>
              </a:spcBef>
              <a:spcAft>
                <a:spcPts val="0"/>
              </a:spcAft>
              <a:buClr>
                <a:schemeClr val="dk1"/>
              </a:buClr>
              <a:buSzPts val="1600"/>
              <a:buFont typeface="Droid Sans"/>
              <a:buChar char="➢"/>
            </a:pPr>
            <a:r>
              <a:rPr lang="en">
                <a:solidFill>
                  <a:schemeClr val="dk1"/>
                </a:solidFill>
                <a:latin typeface="Georgia" panose="02040502050405020303" pitchFamily="18" charset="0"/>
                <a:ea typeface="Droid Sans"/>
                <a:cs typeface="Droid Sans"/>
                <a:sym typeface="Droid Sans"/>
              </a:rPr>
              <a:t>Doesn’t count towards page limit! </a:t>
            </a:r>
            <a:endParaRPr sz="1600">
              <a:solidFill>
                <a:schemeClr val="dk2"/>
              </a:solidFill>
              <a:latin typeface="Georgia" panose="02040502050405020303" pitchFamily="18" charset="0"/>
              <a:ea typeface="Droid Sans"/>
              <a:cs typeface="Droid Sans"/>
              <a:sym typeface="Droid Sans"/>
            </a:endParaRPr>
          </a:p>
        </p:txBody>
      </p:sp>
      <p:sp>
        <p:nvSpPr>
          <p:cNvPr id="2" name="Rectangle 1">
            <a:extLst>
              <a:ext uri="{FF2B5EF4-FFF2-40B4-BE49-F238E27FC236}">
                <a16:creationId xmlns:a16="http://schemas.microsoft.com/office/drawing/2014/main" id="{AA501E2A-6AAF-BD53-2827-D70FC479F84A}"/>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2"/>
                                        </p:tgtEl>
                                        <p:attrNameLst>
                                          <p:attrName>style.visibility</p:attrName>
                                        </p:attrNameLst>
                                      </p:cBhvr>
                                      <p:to>
                                        <p:strVal val="visible"/>
                                      </p:to>
                                    </p:set>
                                    <p:animEffect transition="in" filter="fade">
                                      <p:cBhvr>
                                        <p:cTn id="7" dur="1000"/>
                                        <p:tgtEl>
                                          <p:spTgt spid="2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3"/>
                                        </p:tgtEl>
                                        <p:attrNameLst>
                                          <p:attrName>style.visibility</p:attrName>
                                        </p:attrNameLst>
                                      </p:cBhvr>
                                      <p:to>
                                        <p:strVal val="visible"/>
                                      </p:to>
                                    </p:set>
                                    <p:animEffect transition="in" filter="fade">
                                      <p:cBhvr>
                                        <p:cTn id="12" dur="1000"/>
                                        <p:tgtEl>
                                          <p:spTgt spid="283"/>
                                        </p:tgtEl>
                                      </p:cBhvr>
                                    </p:animEffect>
                                  </p:childTnLst>
                                </p:cTn>
                              </p:par>
                              <p:par>
                                <p:cTn id="13" presetID="10" presetClass="entr" presetSubtype="0" fill="hold" nodeType="withEffect">
                                  <p:stCondLst>
                                    <p:cond delay="0"/>
                                  </p:stCondLst>
                                  <p:childTnLst>
                                    <p:set>
                                      <p:cBhvr>
                                        <p:cTn id="14" dur="1" fill="hold">
                                          <p:stCondLst>
                                            <p:cond delay="0"/>
                                          </p:stCondLst>
                                        </p:cTn>
                                        <p:tgtEl>
                                          <p:spTgt spid="281"/>
                                        </p:tgtEl>
                                        <p:attrNameLst>
                                          <p:attrName>style.visibility</p:attrName>
                                        </p:attrNameLst>
                                      </p:cBhvr>
                                      <p:to>
                                        <p:strVal val="visible"/>
                                      </p:to>
                                    </p:set>
                                    <p:animEffect transition="in" filter="fade">
                                      <p:cBhvr>
                                        <p:cTn id="15" dur="1000"/>
                                        <p:tgtEl>
                                          <p:spTgt spid="28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84"/>
                                        </p:tgtEl>
                                        <p:attrNameLst>
                                          <p:attrName>style.visibility</p:attrName>
                                        </p:attrNameLst>
                                      </p:cBhvr>
                                      <p:to>
                                        <p:strVal val="visible"/>
                                      </p:to>
                                    </p:set>
                                    <p:animEffect transition="in" filter="fade">
                                      <p:cBhvr>
                                        <p:cTn id="20" dur="1000"/>
                                        <p:tgtEl>
                                          <p:spTgt spid="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45"/>
          <p:cNvSpPr txBox="1">
            <a:spLocks noGrp="1"/>
          </p:cNvSpPr>
          <p:nvPr>
            <p:ph type="title"/>
          </p:nvPr>
        </p:nvSpPr>
        <p:spPr>
          <a:xfrm>
            <a:off x="228880" y="1841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Do’s and Don’ts</a:t>
            </a:r>
            <a:endParaRPr sz="2400" b="1" dirty="0">
              <a:solidFill>
                <a:srgbClr val="002060"/>
              </a:solidFill>
              <a:latin typeface="Georgia" panose="02040502050405020303" pitchFamily="18" charset="0"/>
            </a:endParaRPr>
          </a:p>
        </p:txBody>
      </p:sp>
      <p:sp>
        <p:nvSpPr>
          <p:cNvPr id="290" name="Google Shape;290;p45"/>
          <p:cNvSpPr txBox="1">
            <a:spLocks noGrp="1"/>
          </p:cNvSpPr>
          <p:nvPr>
            <p:ph type="body" idx="1"/>
          </p:nvPr>
        </p:nvSpPr>
        <p:spPr>
          <a:xfrm>
            <a:off x="228880" y="645784"/>
            <a:ext cx="8520600" cy="4170056"/>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chemeClr val="dk1"/>
              </a:buClr>
              <a:buSzPts val="2100"/>
              <a:buFont typeface="Wingdings" pitchFamily="2" charset="2"/>
              <a:buChar char="§"/>
            </a:pPr>
            <a:r>
              <a:rPr lang="en" sz="2000" b="1" dirty="0">
                <a:solidFill>
                  <a:schemeClr val="dk1"/>
                </a:solidFill>
                <a:latin typeface="Georgia" panose="02040502050405020303" pitchFamily="18" charset="0"/>
              </a:rPr>
              <a:t>Do </a:t>
            </a:r>
            <a:r>
              <a:rPr lang="en" sz="2000" dirty="0">
                <a:solidFill>
                  <a:schemeClr val="dk1"/>
                </a:solidFill>
                <a:latin typeface="Georgia" panose="02040502050405020303" pitchFamily="18" charset="0"/>
              </a:rPr>
              <a:t>make sure to obtain a </a:t>
            </a:r>
            <a:r>
              <a:rPr lang="en" sz="2000" b="1" i="1" u="sng" dirty="0">
                <a:solidFill>
                  <a:schemeClr val="dk1"/>
                </a:solidFill>
                <a:latin typeface="Georgia" panose="02040502050405020303" pitchFamily="18" charset="0"/>
              </a:rPr>
              <a:t>letter of support</a:t>
            </a:r>
            <a:r>
              <a:rPr lang="en" sz="2000" dirty="0">
                <a:solidFill>
                  <a:schemeClr val="dk1"/>
                </a:solidFill>
                <a:latin typeface="Georgia" panose="02040502050405020303" pitchFamily="18" charset="0"/>
              </a:rPr>
              <a:t> from your mentor as early as possible!</a:t>
            </a:r>
          </a:p>
          <a:p>
            <a:pPr lvl="0" indent="-361950">
              <a:buClr>
                <a:schemeClr val="dk1"/>
              </a:buClr>
              <a:buSzPts val="2100"/>
              <a:buFont typeface="Wingdings" pitchFamily="2" charset="2"/>
              <a:buChar char="§"/>
            </a:pPr>
            <a:r>
              <a:rPr lang="en-US" sz="2000" b="1" dirty="0">
                <a:solidFill>
                  <a:schemeClr val="dk1"/>
                </a:solidFill>
                <a:latin typeface="Georgia" panose="02040502050405020303" pitchFamily="18" charset="0"/>
              </a:rPr>
              <a:t>Do </a:t>
            </a:r>
            <a:r>
              <a:rPr lang="en-US" sz="2000" dirty="0">
                <a:solidFill>
                  <a:schemeClr val="dk1"/>
                </a:solidFill>
                <a:latin typeface="Georgia" panose="02040502050405020303" pitchFamily="18" charset="0"/>
              </a:rPr>
              <a:t>be concise! Have clear objectives!</a:t>
            </a:r>
          </a:p>
          <a:p>
            <a:pPr lvl="1" indent="-336550">
              <a:spcBef>
                <a:spcPts val="0"/>
              </a:spcBef>
              <a:buClr>
                <a:schemeClr val="dk1"/>
              </a:buClr>
              <a:buSzPts val="1700"/>
              <a:buFont typeface="Wingdings" pitchFamily="2" charset="2"/>
              <a:buChar char="§"/>
            </a:pPr>
            <a:r>
              <a:rPr lang="en-US" sz="1600" b="1" dirty="0">
                <a:solidFill>
                  <a:srgbClr val="FF0000"/>
                </a:solidFill>
                <a:latin typeface="Georgia" panose="02040502050405020303" pitchFamily="18" charset="0"/>
              </a:rPr>
              <a:t>DON’T</a:t>
            </a:r>
            <a:r>
              <a:rPr lang="en-US" sz="1600" b="1" dirty="0">
                <a:solidFill>
                  <a:schemeClr val="dk1"/>
                </a:solidFill>
                <a:latin typeface="Georgia" panose="02040502050405020303" pitchFamily="18" charset="0"/>
              </a:rPr>
              <a:t>: </a:t>
            </a:r>
            <a:r>
              <a:rPr lang="en-US" sz="1600" dirty="0">
                <a:solidFill>
                  <a:schemeClr val="dk1"/>
                </a:solidFill>
                <a:latin typeface="Georgia" panose="02040502050405020303" pitchFamily="18" charset="0"/>
              </a:rPr>
              <a:t>Too many details on minor issues, or not enough details on major issues</a:t>
            </a:r>
          </a:p>
          <a:p>
            <a:pPr lvl="2" indent="-336550">
              <a:spcBef>
                <a:spcPts val="0"/>
              </a:spcBef>
              <a:buClr>
                <a:schemeClr val="dk1"/>
              </a:buClr>
              <a:buSzPts val="1700"/>
              <a:buFont typeface="Wingdings" pitchFamily="2" charset="2"/>
              <a:buChar char="§"/>
            </a:pPr>
            <a:r>
              <a:rPr lang="en-US" sz="1600" dirty="0">
                <a:solidFill>
                  <a:schemeClr val="dk1"/>
                </a:solidFill>
                <a:latin typeface="Georgia" panose="02040502050405020303" pitchFamily="18" charset="0"/>
              </a:rPr>
              <a:t>Keep in mind, your research plan needs to fit within 4 pages. This is super short!</a:t>
            </a:r>
          </a:p>
          <a:p>
            <a:pPr lvl="1" indent="-336550">
              <a:spcBef>
                <a:spcPts val="0"/>
              </a:spcBef>
              <a:buClr>
                <a:schemeClr val="dk1"/>
              </a:buClr>
              <a:buSzPts val="1700"/>
              <a:buFont typeface="Wingdings" pitchFamily="2" charset="2"/>
              <a:buChar char="§"/>
            </a:pPr>
            <a:r>
              <a:rPr lang="en-US" sz="1600" dirty="0">
                <a:solidFill>
                  <a:schemeClr val="dk1"/>
                </a:solidFill>
                <a:latin typeface="Georgia" panose="02040502050405020303" pitchFamily="18" charset="0"/>
              </a:rPr>
              <a:t>What you think is important may not be as important to reviewers. </a:t>
            </a:r>
            <a:r>
              <a:rPr lang="en-US" sz="1600" b="1" dirty="0">
                <a:solidFill>
                  <a:schemeClr val="dk1"/>
                </a:solidFill>
                <a:latin typeface="Georgia" panose="02040502050405020303" pitchFamily="18" charset="0"/>
              </a:rPr>
              <a:t>Do </a:t>
            </a:r>
            <a:r>
              <a:rPr lang="en-US" sz="1600" dirty="0">
                <a:solidFill>
                  <a:schemeClr val="dk1"/>
                </a:solidFill>
                <a:latin typeface="Georgia" panose="02040502050405020303" pitchFamily="18" charset="0"/>
              </a:rPr>
              <a:t>have peers, graduate students or your PI to read your over your application before submission</a:t>
            </a:r>
          </a:p>
          <a:p>
            <a:pPr lvl="0" indent="-361950">
              <a:buClr>
                <a:schemeClr val="dk1"/>
              </a:buClr>
              <a:buSzPts val="2100"/>
              <a:buFont typeface="Wingdings" pitchFamily="2" charset="2"/>
              <a:buChar char="§"/>
            </a:pPr>
            <a:r>
              <a:rPr lang="en-US" sz="2000" dirty="0">
                <a:solidFill>
                  <a:schemeClr val="dk1"/>
                </a:solidFill>
                <a:latin typeface="Georgia" panose="02040502050405020303" pitchFamily="18" charset="0"/>
              </a:rPr>
              <a:t>Quality of text and presentation </a:t>
            </a:r>
          </a:p>
          <a:p>
            <a:pPr lvl="1" indent="-336550">
              <a:spcBef>
                <a:spcPts val="0"/>
              </a:spcBef>
              <a:buClr>
                <a:schemeClr val="dk1"/>
              </a:buClr>
              <a:buSzPts val="1700"/>
              <a:buFont typeface="Wingdings" pitchFamily="2" charset="2"/>
              <a:buChar char="§"/>
            </a:pPr>
            <a:r>
              <a:rPr lang="en-US" sz="1600" b="1" dirty="0">
                <a:solidFill>
                  <a:srgbClr val="FF0000"/>
                </a:solidFill>
                <a:latin typeface="Georgia" panose="02040502050405020303" pitchFamily="18" charset="0"/>
              </a:rPr>
              <a:t>DON’T</a:t>
            </a:r>
            <a:r>
              <a:rPr lang="en-US" sz="1600" b="1" dirty="0">
                <a:solidFill>
                  <a:schemeClr val="dk1"/>
                </a:solidFill>
                <a:latin typeface="Georgia" panose="02040502050405020303" pitchFamily="18" charset="0"/>
              </a:rPr>
              <a:t>: </a:t>
            </a:r>
            <a:r>
              <a:rPr lang="en-US" sz="1600" dirty="0">
                <a:solidFill>
                  <a:schemeClr val="dk1"/>
                </a:solidFill>
                <a:latin typeface="Georgia" panose="02040502050405020303" pitchFamily="18" charset="0"/>
              </a:rPr>
              <a:t>Sloppy grammar and typos reflect a lack of professionalism and will affect the reviewers’ decisions.</a:t>
            </a:r>
          </a:p>
          <a:p>
            <a:pPr lvl="1" indent="-336550">
              <a:spcBef>
                <a:spcPts val="0"/>
              </a:spcBef>
              <a:buClr>
                <a:schemeClr val="dk1"/>
              </a:buClr>
              <a:buSzPts val="1700"/>
              <a:buFont typeface="Wingdings" pitchFamily="2" charset="2"/>
              <a:buChar char="§"/>
            </a:pPr>
            <a:r>
              <a:rPr lang="en-US" sz="1600" b="1" dirty="0">
                <a:solidFill>
                  <a:schemeClr val="dk1"/>
                </a:solidFill>
                <a:latin typeface="Georgia" panose="02040502050405020303" pitchFamily="18" charset="0"/>
              </a:rPr>
              <a:t>DO </a:t>
            </a:r>
            <a:r>
              <a:rPr lang="en-US" sz="1600" dirty="0">
                <a:solidFill>
                  <a:schemeClr val="dk1"/>
                </a:solidFill>
                <a:latin typeface="Georgia" panose="02040502050405020303" pitchFamily="18" charset="0"/>
              </a:rPr>
              <a:t>Keep the tense and pronouns (</a:t>
            </a:r>
            <a:r>
              <a:rPr lang="en-US" sz="1600" b="1" dirty="0">
                <a:solidFill>
                  <a:schemeClr val="dk1"/>
                </a:solidFill>
                <a:latin typeface="Georgia" panose="02040502050405020303" pitchFamily="18" charset="0"/>
              </a:rPr>
              <a:t>i.e.</a:t>
            </a:r>
            <a:r>
              <a:rPr lang="en-US" sz="1600" dirty="0">
                <a:solidFill>
                  <a:schemeClr val="dk1"/>
                </a:solidFill>
                <a:latin typeface="Georgia" panose="02040502050405020303" pitchFamily="18" charset="0"/>
              </a:rPr>
              <a:t> I vs. We) consistent</a:t>
            </a:r>
          </a:p>
          <a:p>
            <a:pPr lvl="1" indent="-336550">
              <a:spcBef>
                <a:spcPts val="0"/>
              </a:spcBef>
              <a:buClr>
                <a:schemeClr val="dk1"/>
              </a:buClr>
              <a:buSzPts val="1700"/>
              <a:buFont typeface="Wingdings" pitchFamily="2" charset="2"/>
              <a:buChar char="§"/>
            </a:pPr>
            <a:endParaRPr lang="en-US" sz="1600" dirty="0">
              <a:solidFill>
                <a:schemeClr val="dk1"/>
              </a:solidFill>
              <a:latin typeface="Georgia" panose="02040502050405020303" pitchFamily="18" charset="0"/>
            </a:endParaRPr>
          </a:p>
        </p:txBody>
      </p:sp>
      <p:sp>
        <p:nvSpPr>
          <p:cNvPr id="2" name="Rectangle 1">
            <a:extLst>
              <a:ext uri="{FF2B5EF4-FFF2-40B4-BE49-F238E27FC236}">
                <a16:creationId xmlns:a16="http://schemas.microsoft.com/office/drawing/2014/main" id="{B8E44F82-8628-8930-D1A6-A9B1787A717A}"/>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0"/>
                                        </p:tgtEl>
                                        <p:attrNameLst>
                                          <p:attrName>style.visibility</p:attrName>
                                        </p:attrNameLst>
                                      </p:cBhvr>
                                      <p:to>
                                        <p:strVal val="visible"/>
                                      </p:to>
                                    </p:set>
                                    <p:animEffect transition="in" filter="fade">
                                      <p:cBhvr>
                                        <p:cTn id="7" dur="1000"/>
                                        <p:tgtEl>
                                          <p:spTgt spid="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46"/>
          <p:cNvSpPr txBox="1">
            <a:spLocks noGrp="1"/>
          </p:cNvSpPr>
          <p:nvPr>
            <p:ph type="title"/>
          </p:nvPr>
        </p:nvSpPr>
        <p:spPr>
          <a:xfrm>
            <a:off x="169460" y="169144"/>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Do’s and Don’ts (Cont.)</a:t>
            </a:r>
            <a:endParaRPr sz="2400" b="1" dirty="0">
              <a:solidFill>
                <a:srgbClr val="002060"/>
              </a:solidFill>
              <a:latin typeface="Georgia" panose="02040502050405020303" pitchFamily="18" charset="0"/>
            </a:endParaRPr>
          </a:p>
        </p:txBody>
      </p:sp>
      <p:sp>
        <p:nvSpPr>
          <p:cNvPr id="298" name="Google Shape;298;p46"/>
          <p:cNvSpPr txBox="1">
            <a:spLocks noGrp="1"/>
          </p:cNvSpPr>
          <p:nvPr>
            <p:ph type="body" idx="1"/>
          </p:nvPr>
        </p:nvSpPr>
        <p:spPr>
          <a:xfrm>
            <a:off x="155850" y="658085"/>
            <a:ext cx="8832300" cy="4416774"/>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chemeClr val="dk1"/>
              </a:buClr>
              <a:buSzPts val="2100"/>
              <a:buFont typeface="Wingdings" pitchFamily="2" charset="2"/>
              <a:buChar char="§"/>
            </a:pPr>
            <a:r>
              <a:rPr lang="en" b="1" dirty="0">
                <a:solidFill>
                  <a:schemeClr val="dk1"/>
                </a:solidFill>
                <a:latin typeface="Georgia" panose="02040502050405020303" pitchFamily="18" charset="0"/>
              </a:rPr>
              <a:t>Do </a:t>
            </a:r>
            <a:r>
              <a:rPr lang="en" dirty="0">
                <a:solidFill>
                  <a:schemeClr val="dk1"/>
                </a:solidFill>
                <a:latin typeface="Georgia" panose="02040502050405020303" pitchFamily="18" charset="0"/>
              </a:rPr>
              <a:t>be assertive and confident!</a:t>
            </a:r>
            <a:endParaRPr dirty="0">
              <a:solidFill>
                <a:schemeClr val="dk1"/>
              </a:solidFill>
              <a:latin typeface="Georgia" panose="02040502050405020303" pitchFamily="18" charset="0"/>
            </a:endParaRPr>
          </a:p>
          <a:p>
            <a:pPr marL="914400" lvl="1" indent="-336550" algn="l" rtl="0">
              <a:spcBef>
                <a:spcPts val="0"/>
              </a:spcBef>
              <a:spcAft>
                <a:spcPts val="0"/>
              </a:spcAft>
              <a:buClr>
                <a:schemeClr val="dk1"/>
              </a:buClr>
              <a:buSzPts val="1700"/>
              <a:buFont typeface="Wingdings" pitchFamily="2" charset="2"/>
              <a:buChar char="§"/>
            </a:pPr>
            <a:r>
              <a:rPr lang="en" dirty="0">
                <a:solidFill>
                  <a:schemeClr val="dk1"/>
                </a:solidFill>
                <a:latin typeface="Georgia" panose="02040502050405020303" pitchFamily="18" charset="0"/>
              </a:rPr>
              <a:t>Besides your mentor, you will be the #1 expert on your research. Be confident about your project and its success!</a:t>
            </a:r>
          </a:p>
          <a:p>
            <a:pPr lvl="0" indent="-361950">
              <a:buClr>
                <a:schemeClr val="dk1"/>
              </a:buClr>
              <a:buSzPts val="2100"/>
              <a:buFont typeface="Wingdings" pitchFamily="2" charset="2"/>
              <a:buChar char="§"/>
            </a:pPr>
            <a:r>
              <a:rPr lang="en-US" b="1" dirty="0">
                <a:solidFill>
                  <a:schemeClr val="dk1"/>
                </a:solidFill>
                <a:latin typeface="Georgia" panose="02040502050405020303" pitchFamily="18" charset="0"/>
              </a:rPr>
              <a:t>Do </a:t>
            </a:r>
            <a:r>
              <a:rPr lang="en-US" dirty="0">
                <a:solidFill>
                  <a:schemeClr val="dk1"/>
                </a:solidFill>
                <a:latin typeface="Georgia" panose="02040502050405020303" pitchFamily="18" charset="0"/>
              </a:rPr>
              <a:t>have preliminary data</a:t>
            </a:r>
          </a:p>
          <a:p>
            <a:pPr lvl="1" indent="-336550">
              <a:spcBef>
                <a:spcPts val="0"/>
              </a:spcBef>
              <a:buClr>
                <a:schemeClr val="dk1"/>
              </a:buClr>
              <a:buSzPts val="1700"/>
              <a:buFont typeface="Wingdings" pitchFamily="2" charset="2"/>
              <a:buChar char="§"/>
            </a:pPr>
            <a:r>
              <a:rPr lang="en-US" dirty="0">
                <a:solidFill>
                  <a:schemeClr val="dk1"/>
                </a:solidFill>
                <a:latin typeface="Georgia" panose="02040502050405020303" pitchFamily="18" charset="0"/>
              </a:rPr>
              <a:t>Not essential, but your plans will look more feasible and convincing with preliminary data</a:t>
            </a:r>
          </a:p>
          <a:p>
            <a:pPr lvl="0" indent="-361950">
              <a:buClr>
                <a:schemeClr val="dk1"/>
              </a:buClr>
              <a:buSzPts val="2100"/>
              <a:buFont typeface="Wingdings" pitchFamily="2" charset="2"/>
              <a:buChar char="§"/>
            </a:pPr>
            <a:r>
              <a:rPr lang="en-US" b="1" dirty="0">
                <a:solidFill>
                  <a:schemeClr val="dk1"/>
                </a:solidFill>
                <a:latin typeface="Georgia" panose="02040502050405020303" pitchFamily="18" charset="0"/>
              </a:rPr>
              <a:t>Do </a:t>
            </a:r>
            <a:r>
              <a:rPr lang="en-US" dirty="0">
                <a:solidFill>
                  <a:schemeClr val="dk1"/>
                </a:solidFill>
                <a:latin typeface="Georgia" panose="02040502050405020303" pitchFamily="18" charset="0"/>
              </a:rPr>
              <a:t>Edit, edit, edit!</a:t>
            </a:r>
          </a:p>
          <a:p>
            <a:pPr lvl="1" indent="-336550">
              <a:spcBef>
                <a:spcPts val="0"/>
              </a:spcBef>
              <a:buClr>
                <a:schemeClr val="dk1"/>
              </a:buClr>
              <a:buSzPts val="1700"/>
              <a:buFont typeface="Wingdings" pitchFamily="2" charset="2"/>
              <a:buChar char="§"/>
            </a:pPr>
            <a:r>
              <a:rPr lang="en-US" dirty="0">
                <a:solidFill>
                  <a:schemeClr val="dk1"/>
                </a:solidFill>
                <a:latin typeface="Georgia" panose="02040502050405020303" pitchFamily="18" charset="0"/>
              </a:rPr>
              <a:t>Although your mentors may be helping you, it is ultimately up to you to make sure your proposal is free of mistakes and ready for submission.</a:t>
            </a:r>
          </a:p>
          <a:p>
            <a:pPr lvl="0" indent="-361950">
              <a:buClr>
                <a:schemeClr val="dk1"/>
              </a:buClr>
              <a:buSzPts val="2100"/>
              <a:buFont typeface="Wingdings" pitchFamily="2" charset="2"/>
              <a:buChar char="§"/>
            </a:pPr>
            <a:r>
              <a:rPr lang="en-US" b="1" dirty="0">
                <a:solidFill>
                  <a:srgbClr val="FF0000"/>
                </a:solidFill>
                <a:latin typeface="Georgia" panose="02040502050405020303" pitchFamily="18" charset="0"/>
              </a:rPr>
              <a:t>DON’T procrastinate!</a:t>
            </a:r>
          </a:p>
          <a:p>
            <a:pPr lvl="1" indent="-336550">
              <a:spcBef>
                <a:spcPts val="0"/>
              </a:spcBef>
              <a:buClr>
                <a:schemeClr val="dk1"/>
              </a:buClr>
              <a:buSzPts val="1700"/>
              <a:buFont typeface="Wingdings" pitchFamily="2" charset="2"/>
              <a:buChar char="§"/>
            </a:pPr>
            <a:r>
              <a:rPr lang="en-US" dirty="0">
                <a:solidFill>
                  <a:schemeClr val="dk1"/>
                </a:solidFill>
                <a:latin typeface="Georgia" panose="02040502050405020303" pitchFamily="18" charset="0"/>
              </a:rPr>
              <a:t>Don’t wait until the last minute to start! Communicate with your mentor early on to make sure they will be accessible during the break to help you write your proposal.</a:t>
            </a:r>
          </a:p>
          <a:p>
            <a:pPr lvl="1" indent="-336550">
              <a:spcBef>
                <a:spcPts val="0"/>
              </a:spcBef>
              <a:buClr>
                <a:schemeClr val="dk1"/>
              </a:buClr>
              <a:buSzPts val="1700"/>
              <a:buFont typeface="Wingdings" pitchFamily="2" charset="2"/>
              <a:buChar char="§"/>
            </a:pPr>
            <a:r>
              <a:rPr lang="en-US" dirty="0">
                <a:solidFill>
                  <a:schemeClr val="dk1"/>
                </a:solidFill>
                <a:latin typeface="Georgia" panose="02040502050405020303" pitchFamily="18" charset="0"/>
              </a:rPr>
              <a:t>The deadline is right in the beginning of August. Your mentor may be on vacation and might not be accessible.</a:t>
            </a:r>
          </a:p>
          <a:p>
            <a:pPr marL="863600" lvl="1" indent="-285750">
              <a:spcBef>
                <a:spcPts val="0"/>
              </a:spcBef>
              <a:buClr>
                <a:schemeClr val="dk1"/>
              </a:buClr>
              <a:buSzPts val="1700"/>
              <a:buFont typeface="Wingdings" pitchFamily="2" charset="2"/>
              <a:buChar char="§"/>
            </a:pPr>
            <a:endParaRPr lang="en-US" dirty="0">
              <a:solidFill>
                <a:schemeClr val="dk1"/>
              </a:solidFill>
              <a:latin typeface="Georgia" panose="02040502050405020303" pitchFamily="18" charset="0"/>
            </a:endParaRPr>
          </a:p>
        </p:txBody>
      </p:sp>
      <p:sp>
        <p:nvSpPr>
          <p:cNvPr id="2" name="Rectangle 1">
            <a:extLst>
              <a:ext uri="{FF2B5EF4-FFF2-40B4-BE49-F238E27FC236}">
                <a16:creationId xmlns:a16="http://schemas.microsoft.com/office/drawing/2014/main" id="{ECDDD46E-39F2-C8AC-A00A-E4A3B33059E9}"/>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8"/>
                                        </p:tgtEl>
                                        <p:attrNameLst>
                                          <p:attrName>style.visibility</p:attrName>
                                        </p:attrNameLst>
                                      </p:cBhvr>
                                      <p:to>
                                        <p:strVal val="visible"/>
                                      </p:to>
                                    </p:set>
                                    <p:animEffect transition="in" filter="fade">
                                      <p:cBhvr>
                                        <p:cTn id="7" dur="1000"/>
                                        <p:tgtEl>
                                          <p:spTgt spid="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47"/>
          <p:cNvSpPr txBox="1">
            <a:spLocks noGrp="1"/>
          </p:cNvSpPr>
          <p:nvPr>
            <p:ph type="title"/>
          </p:nvPr>
        </p:nvSpPr>
        <p:spPr>
          <a:xfrm>
            <a:off x="169460" y="1353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Grant Awarding Criteria</a:t>
            </a:r>
            <a:endParaRPr sz="2400" b="1" dirty="0">
              <a:solidFill>
                <a:srgbClr val="002060"/>
              </a:solidFill>
              <a:latin typeface="Georgia" panose="02040502050405020303" pitchFamily="18" charset="0"/>
            </a:endParaRPr>
          </a:p>
        </p:txBody>
      </p:sp>
      <p:sp>
        <p:nvSpPr>
          <p:cNvPr id="307" name="Google Shape;307;p47"/>
          <p:cNvSpPr txBox="1">
            <a:spLocks noGrp="1"/>
          </p:cNvSpPr>
          <p:nvPr>
            <p:ph type="body" idx="1"/>
          </p:nvPr>
        </p:nvSpPr>
        <p:spPr>
          <a:xfrm>
            <a:off x="188210" y="527944"/>
            <a:ext cx="6608830" cy="42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1600" b="1" dirty="0">
                <a:solidFill>
                  <a:schemeClr val="dk1"/>
                </a:solidFill>
                <a:latin typeface="Georgia" panose="02040502050405020303" pitchFamily="18" charset="0"/>
              </a:rPr>
              <a:t>Reviewing criteria for selecting UCSF </a:t>
            </a:r>
            <a:r>
              <a:rPr lang="en" sz="1600" b="1" dirty="0" err="1">
                <a:solidFill>
                  <a:schemeClr val="dk1"/>
                </a:solidFill>
                <a:latin typeface="Georgia" panose="02040502050405020303" pitchFamily="18" charset="0"/>
              </a:rPr>
              <a:t>SoD</a:t>
            </a:r>
            <a:r>
              <a:rPr lang="en" sz="1600" b="1" dirty="0">
                <a:solidFill>
                  <a:schemeClr val="dk1"/>
                </a:solidFill>
                <a:latin typeface="Georgia" panose="02040502050405020303" pitchFamily="18" charset="0"/>
              </a:rPr>
              <a:t> Research Fellows:</a:t>
            </a:r>
            <a:endParaRPr sz="1600" b="1" dirty="0">
              <a:solidFill>
                <a:schemeClr val="dk1"/>
              </a:solidFill>
              <a:latin typeface="Georgia" panose="02040502050405020303" pitchFamily="18" charset="0"/>
            </a:endParaRPr>
          </a:p>
          <a:p>
            <a:pPr marL="0" lvl="0" indent="0" algn="l" rtl="0">
              <a:spcBef>
                <a:spcPts val="0"/>
              </a:spcBef>
              <a:spcAft>
                <a:spcPts val="0"/>
              </a:spcAft>
              <a:buClr>
                <a:srgbClr val="000000"/>
              </a:buClr>
              <a:buSzPts val="1100"/>
              <a:buFont typeface="Arial"/>
              <a:buNone/>
            </a:pPr>
            <a:endParaRPr sz="1600" dirty="0">
              <a:solidFill>
                <a:srgbClr val="7C7CE0"/>
              </a:solidFill>
              <a:latin typeface="Georgia" panose="02040502050405020303" pitchFamily="18" charset="0"/>
            </a:endParaRPr>
          </a:p>
          <a:p>
            <a:pPr marL="457200" marR="0" lvl="0" indent="0" algn="l" rtl="0">
              <a:lnSpc>
                <a:spcPct val="115000"/>
              </a:lnSpc>
              <a:spcBef>
                <a:spcPts val="1600"/>
              </a:spcBef>
              <a:spcAft>
                <a:spcPts val="1600"/>
              </a:spcAft>
              <a:buNone/>
            </a:pPr>
            <a:endParaRPr sz="1600" dirty="0">
              <a:solidFill>
                <a:srgbClr val="434343"/>
              </a:solidFill>
              <a:latin typeface="Georgia" panose="02040502050405020303" pitchFamily="18" charset="0"/>
            </a:endParaRPr>
          </a:p>
        </p:txBody>
      </p:sp>
      <p:sp>
        <p:nvSpPr>
          <p:cNvPr id="308" name="Google Shape;308;p47"/>
          <p:cNvSpPr txBox="1"/>
          <p:nvPr/>
        </p:nvSpPr>
        <p:spPr>
          <a:xfrm>
            <a:off x="188210" y="880944"/>
            <a:ext cx="8581743" cy="1034099"/>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600" b="1" dirty="0">
                <a:solidFill>
                  <a:schemeClr val="dk1"/>
                </a:solidFill>
                <a:latin typeface="Georgia" panose="02040502050405020303" pitchFamily="18" charset="0"/>
              </a:rPr>
              <a:t>1.  Approach:</a:t>
            </a:r>
            <a:endParaRPr sz="1600" b="1" dirty="0">
              <a:solidFill>
                <a:schemeClr val="dk1"/>
              </a:solidFill>
              <a:latin typeface="Georgia" panose="02040502050405020303" pitchFamily="18" charset="0"/>
            </a:endParaRPr>
          </a:p>
          <a:p>
            <a:pPr marL="914400" lvl="1" indent="-342900" algn="l" rtl="0">
              <a:lnSpc>
                <a:spcPct val="115000"/>
              </a:lnSpc>
              <a:spcBef>
                <a:spcPts val="0"/>
              </a:spcBef>
              <a:spcAft>
                <a:spcPts val="0"/>
              </a:spcAft>
              <a:buClr>
                <a:schemeClr val="dk1"/>
              </a:buClr>
              <a:buSzPts val="1800"/>
              <a:buFont typeface="Arial"/>
              <a:buAutoNum type="alphaLcPeriod"/>
            </a:pPr>
            <a:r>
              <a:rPr lang="en" sz="1600" dirty="0">
                <a:solidFill>
                  <a:schemeClr val="dk1"/>
                </a:solidFill>
                <a:latin typeface="Georgia" panose="02040502050405020303" pitchFamily="18" charset="0"/>
              </a:rPr>
              <a:t>Presence of a testable hypothesis</a:t>
            </a:r>
            <a:endParaRPr sz="1600" dirty="0">
              <a:solidFill>
                <a:schemeClr val="dk1"/>
              </a:solidFill>
              <a:latin typeface="Georgia" panose="02040502050405020303" pitchFamily="18" charset="0"/>
            </a:endParaRPr>
          </a:p>
          <a:p>
            <a:pPr marL="914400" lvl="1" indent="-342900" algn="l" rtl="0">
              <a:lnSpc>
                <a:spcPct val="115000"/>
              </a:lnSpc>
              <a:spcBef>
                <a:spcPts val="0"/>
              </a:spcBef>
              <a:spcAft>
                <a:spcPts val="0"/>
              </a:spcAft>
              <a:buClr>
                <a:schemeClr val="dk1"/>
              </a:buClr>
              <a:buSzPts val="1800"/>
              <a:buFont typeface="Arial"/>
              <a:buAutoNum type="alphaLcPeriod"/>
            </a:pPr>
            <a:r>
              <a:rPr lang="en" sz="1600" dirty="0">
                <a:solidFill>
                  <a:schemeClr val="dk1"/>
                </a:solidFill>
                <a:latin typeface="Georgia" panose="02040502050405020303" pitchFamily="18" charset="0"/>
              </a:rPr>
              <a:t>Suitability of the design and methods</a:t>
            </a:r>
            <a:endParaRPr sz="1600" dirty="0">
              <a:solidFill>
                <a:schemeClr val="dk1"/>
              </a:solidFill>
              <a:latin typeface="Georgia" panose="02040502050405020303" pitchFamily="18" charset="0"/>
            </a:endParaRPr>
          </a:p>
        </p:txBody>
      </p:sp>
      <p:sp>
        <p:nvSpPr>
          <p:cNvPr id="309" name="Google Shape;309;p47"/>
          <p:cNvSpPr txBox="1"/>
          <p:nvPr/>
        </p:nvSpPr>
        <p:spPr>
          <a:xfrm>
            <a:off x="188210" y="3544969"/>
            <a:ext cx="8581743" cy="67297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None/>
            </a:pPr>
            <a:r>
              <a:rPr lang="en" sz="1600" b="1">
                <a:solidFill>
                  <a:schemeClr val="dk1"/>
                </a:solidFill>
                <a:latin typeface="Georgia" panose="02040502050405020303" pitchFamily="18" charset="0"/>
              </a:rPr>
              <a:t>4. Clarity/organization of proposal                          	 </a:t>
            </a:r>
            <a:endParaRPr sz="1600">
              <a:solidFill>
                <a:schemeClr val="dk1"/>
              </a:solidFill>
              <a:latin typeface="Georgia" panose="02040502050405020303" pitchFamily="18" charset="0"/>
            </a:endParaRPr>
          </a:p>
        </p:txBody>
      </p:sp>
      <p:sp>
        <p:nvSpPr>
          <p:cNvPr id="310" name="Google Shape;310;p47"/>
          <p:cNvSpPr txBox="1"/>
          <p:nvPr/>
        </p:nvSpPr>
        <p:spPr>
          <a:xfrm>
            <a:off x="188359" y="1851544"/>
            <a:ext cx="8652427" cy="1034099"/>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600" b="1">
                <a:solidFill>
                  <a:schemeClr val="dk1"/>
                </a:solidFill>
                <a:latin typeface="Georgia" panose="02040502050405020303" pitchFamily="18" charset="0"/>
              </a:rPr>
              <a:t>2. Significance:</a:t>
            </a:r>
            <a:endParaRPr sz="1600" b="1">
              <a:solidFill>
                <a:schemeClr val="dk1"/>
              </a:solidFill>
              <a:latin typeface="Georgia" panose="02040502050405020303" pitchFamily="18" charset="0"/>
            </a:endParaRPr>
          </a:p>
          <a:p>
            <a:pPr marL="914400" lvl="1" indent="-342900" algn="l" rtl="0">
              <a:lnSpc>
                <a:spcPct val="115000"/>
              </a:lnSpc>
              <a:spcBef>
                <a:spcPts val="0"/>
              </a:spcBef>
              <a:spcAft>
                <a:spcPts val="0"/>
              </a:spcAft>
              <a:buClr>
                <a:schemeClr val="dk1"/>
              </a:buClr>
              <a:buSzPts val="1800"/>
              <a:buFont typeface="Arial"/>
              <a:buAutoNum type="alphaLcPeriod"/>
            </a:pPr>
            <a:r>
              <a:rPr lang="en" sz="1600">
                <a:solidFill>
                  <a:schemeClr val="dk1"/>
                </a:solidFill>
                <a:latin typeface="Georgia" panose="02040502050405020303" pitchFamily="18" charset="0"/>
              </a:rPr>
              <a:t>Does the project address an important problem or a critical barrier to progress in the field?</a:t>
            </a:r>
            <a:endParaRPr sz="1600">
              <a:solidFill>
                <a:schemeClr val="dk1"/>
              </a:solidFill>
              <a:latin typeface="Georgia" panose="02040502050405020303" pitchFamily="18" charset="0"/>
            </a:endParaRPr>
          </a:p>
        </p:txBody>
      </p:sp>
      <p:sp>
        <p:nvSpPr>
          <p:cNvPr id="311" name="Google Shape;311;p47"/>
          <p:cNvSpPr txBox="1"/>
          <p:nvPr/>
        </p:nvSpPr>
        <p:spPr>
          <a:xfrm>
            <a:off x="465236" y="3924735"/>
            <a:ext cx="8652427" cy="1239283"/>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None/>
            </a:pPr>
            <a:r>
              <a:rPr lang="en" sz="1600" b="1" u="sng" dirty="0">
                <a:solidFill>
                  <a:srgbClr val="FF0000"/>
                </a:solidFill>
                <a:latin typeface="Georgia" panose="02040502050405020303" pitchFamily="18" charset="0"/>
              </a:rPr>
              <a:t>IMPORTANT</a:t>
            </a:r>
            <a:r>
              <a:rPr lang="en" sz="1600" b="1" dirty="0">
                <a:solidFill>
                  <a:srgbClr val="FF0000"/>
                </a:solidFill>
                <a:latin typeface="Georgia" panose="02040502050405020303" pitchFamily="18" charset="0"/>
              </a:rPr>
              <a:t>:</a:t>
            </a:r>
            <a:r>
              <a:rPr lang="en" sz="1600" dirty="0">
                <a:solidFill>
                  <a:srgbClr val="FF0000"/>
                </a:solidFill>
                <a:latin typeface="Georgia" panose="02040502050405020303" pitchFamily="18" charset="0"/>
              </a:rPr>
              <a:t> </a:t>
            </a:r>
            <a:r>
              <a:rPr lang="en" sz="1600" dirty="0">
                <a:solidFill>
                  <a:schemeClr val="dk1"/>
                </a:solidFill>
                <a:latin typeface="Georgia" panose="02040502050405020303" pitchFamily="18" charset="0"/>
              </a:rPr>
              <a:t>Study proposals </a:t>
            </a:r>
            <a:r>
              <a:rPr lang="en" sz="1600" b="1" u="sng" dirty="0">
                <a:solidFill>
                  <a:schemeClr val="dk1"/>
                </a:solidFill>
                <a:latin typeface="Georgia" panose="02040502050405020303" pitchFamily="18" charset="0"/>
              </a:rPr>
              <a:t>must be written by the student,</a:t>
            </a:r>
            <a:r>
              <a:rPr lang="en" sz="1600" dirty="0">
                <a:solidFill>
                  <a:schemeClr val="dk1"/>
                </a:solidFill>
                <a:latin typeface="Georgia" panose="02040502050405020303" pitchFamily="18" charset="0"/>
              </a:rPr>
              <a:t> with help from the mentor. Proposals solely written by the mentor will not be accepted as part of the research experience for the student is the development of a research protocol.</a:t>
            </a:r>
            <a:endParaRPr sz="1600" dirty="0">
              <a:solidFill>
                <a:schemeClr val="dk1"/>
              </a:solidFill>
              <a:latin typeface="Georgia" panose="02040502050405020303" pitchFamily="18" charset="0"/>
            </a:endParaRPr>
          </a:p>
        </p:txBody>
      </p:sp>
      <p:sp>
        <p:nvSpPr>
          <p:cNvPr id="312" name="Google Shape;312;p47"/>
          <p:cNvSpPr txBox="1"/>
          <p:nvPr/>
        </p:nvSpPr>
        <p:spPr>
          <a:xfrm>
            <a:off x="169460" y="2806069"/>
            <a:ext cx="8617228"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en" sz="1600" b="1">
                <a:solidFill>
                  <a:schemeClr val="dk1"/>
                </a:solidFill>
                <a:latin typeface="Georgia" panose="02040502050405020303" pitchFamily="18" charset="0"/>
              </a:rPr>
              <a:t>3. Training potential:</a:t>
            </a:r>
            <a:endParaRPr sz="1600" b="1">
              <a:solidFill>
                <a:schemeClr val="dk1"/>
              </a:solidFill>
              <a:latin typeface="Georgia" panose="02040502050405020303" pitchFamily="18" charset="0"/>
            </a:endParaRPr>
          </a:p>
          <a:p>
            <a:pPr marL="914400" lvl="1" indent="-342900" algn="l" rtl="0">
              <a:lnSpc>
                <a:spcPct val="100000"/>
              </a:lnSpc>
              <a:spcBef>
                <a:spcPts val="0"/>
              </a:spcBef>
              <a:spcAft>
                <a:spcPts val="0"/>
              </a:spcAft>
              <a:buClr>
                <a:schemeClr val="dk1"/>
              </a:buClr>
              <a:buSzPts val="1800"/>
              <a:buFont typeface="Arial"/>
              <a:buAutoNum type="alphaLcPeriod"/>
            </a:pPr>
            <a:r>
              <a:rPr lang="en" sz="1600">
                <a:solidFill>
                  <a:schemeClr val="dk1"/>
                </a:solidFill>
                <a:latin typeface="Georgia" panose="02040502050405020303" pitchFamily="18" charset="0"/>
              </a:rPr>
              <a:t>Anticipated student research experience in participating in the project</a:t>
            </a:r>
            <a:endParaRPr sz="1600">
              <a:solidFill>
                <a:schemeClr val="dk1"/>
              </a:solidFill>
              <a:latin typeface="Georgia" panose="02040502050405020303" pitchFamily="18" charset="0"/>
            </a:endParaRPr>
          </a:p>
        </p:txBody>
      </p:sp>
      <p:sp>
        <p:nvSpPr>
          <p:cNvPr id="2" name="Rectangle 1">
            <a:extLst>
              <a:ext uri="{FF2B5EF4-FFF2-40B4-BE49-F238E27FC236}">
                <a16:creationId xmlns:a16="http://schemas.microsoft.com/office/drawing/2014/main" id="{47C25B13-4D74-5574-F2C3-CC21013871DE}"/>
              </a:ext>
            </a:extLst>
          </p:cNvPr>
          <p:cNvSpPr/>
          <p:nvPr/>
        </p:nvSpPr>
        <p:spPr>
          <a:xfrm>
            <a:off x="16946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8"/>
                                        </p:tgtEl>
                                        <p:attrNameLst>
                                          <p:attrName>style.visibility</p:attrName>
                                        </p:attrNameLst>
                                      </p:cBhvr>
                                      <p:to>
                                        <p:strVal val="visible"/>
                                      </p:to>
                                    </p:set>
                                    <p:animEffect transition="in" filter="fade">
                                      <p:cBhvr>
                                        <p:cTn id="7" dur="1000"/>
                                        <p:tgtEl>
                                          <p:spTgt spid="30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0"/>
                                        </p:tgtEl>
                                        <p:attrNameLst>
                                          <p:attrName>style.visibility</p:attrName>
                                        </p:attrNameLst>
                                      </p:cBhvr>
                                      <p:to>
                                        <p:strVal val="visible"/>
                                      </p:to>
                                    </p:set>
                                    <p:animEffect transition="in" filter="fade">
                                      <p:cBhvr>
                                        <p:cTn id="12" dur="1000"/>
                                        <p:tgtEl>
                                          <p:spTgt spid="3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12"/>
                                        </p:tgtEl>
                                        <p:attrNameLst>
                                          <p:attrName>style.visibility</p:attrName>
                                        </p:attrNameLst>
                                      </p:cBhvr>
                                      <p:to>
                                        <p:strVal val="visible"/>
                                      </p:to>
                                    </p:set>
                                    <p:animEffect transition="in" filter="fade">
                                      <p:cBhvr>
                                        <p:cTn id="17" dur="1000"/>
                                        <p:tgtEl>
                                          <p:spTgt spid="3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9"/>
                                        </p:tgtEl>
                                        <p:attrNameLst>
                                          <p:attrName>style.visibility</p:attrName>
                                        </p:attrNameLst>
                                      </p:cBhvr>
                                      <p:to>
                                        <p:strVal val="visible"/>
                                      </p:to>
                                    </p:set>
                                    <p:animEffect transition="in" filter="fade">
                                      <p:cBhvr>
                                        <p:cTn id="22" dur="1000"/>
                                        <p:tgtEl>
                                          <p:spTgt spid="30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11"/>
                                        </p:tgtEl>
                                        <p:attrNameLst>
                                          <p:attrName>style.visibility</p:attrName>
                                        </p:attrNameLst>
                                      </p:cBhvr>
                                      <p:to>
                                        <p:strVal val="visible"/>
                                      </p:to>
                                    </p:set>
                                    <p:animEffect transition="in" filter="fade">
                                      <p:cBhvr>
                                        <p:cTn id="27" dur="1000"/>
                                        <p:tgtEl>
                                          <p:spTgt spid="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6">
          <a:extLst>
            <a:ext uri="{FF2B5EF4-FFF2-40B4-BE49-F238E27FC236}">
              <a16:creationId xmlns:a16="http://schemas.microsoft.com/office/drawing/2014/main" id="{B9F41E40-CE6E-6689-E630-FBAFF3A7107D}"/>
            </a:ext>
          </a:extLst>
        </p:cNvPr>
        <p:cNvGrpSpPr/>
        <p:nvPr/>
      </p:nvGrpSpPr>
      <p:grpSpPr>
        <a:xfrm>
          <a:off x="0" y="0"/>
          <a:ext cx="0" cy="0"/>
          <a:chOff x="0" y="0"/>
          <a:chExt cx="0" cy="0"/>
        </a:xfrm>
      </p:grpSpPr>
      <p:sp>
        <p:nvSpPr>
          <p:cNvPr id="317" name="Google Shape;317;p48">
            <a:extLst>
              <a:ext uri="{FF2B5EF4-FFF2-40B4-BE49-F238E27FC236}">
                <a16:creationId xmlns:a16="http://schemas.microsoft.com/office/drawing/2014/main" id="{317055EA-946C-E575-F17C-D2BFB0783109}"/>
              </a:ext>
            </a:extLst>
          </p:cNvPr>
          <p:cNvSpPr txBox="1">
            <a:spLocks noGrp="1"/>
          </p:cNvSpPr>
          <p:nvPr>
            <p:ph type="title"/>
          </p:nvPr>
        </p:nvSpPr>
        <p:spPr>
          <a:xfrm>
            <a:off x="1653872" y="1571005"/>
            <a:ext cx="5764696" cy="178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solidFill>
                  <a:srgbClr val="002060"/>
                </a:solidFill>
                <a:latin typeface="Georgia" panose="02040502050405020303" pitchFamily="18" charset="0"/>
              </a:rPr>
              <a:t>Interest in a peer/grad student/former fellow review session?</a:t>
            </a:r>
            <a:br>
              <a:rPr lang="en" sz="3600" dirty="0">
                <a:solidFill>
                  <a:srgbClr val="002060"/>
                </a:solidFill>
                <a:latin typeface="Georgia" panose="02040502050405020303" pitchFamily="18" charset="0"/>
              </a:rPr>
            </a:br>
            <a:br>
              <a:rPr lang="en" sz="3600" dirty="0">
                <a:solidFill>
                  <a:srgbClr val="002060"/>
                </a:solidFill>
                <a:latin typeface="Georgia" panose="02040502050405020303" pitchFamily="18" charset="0"/>
              </a:rPr>
            </a:br>
            <a:r>
              <a:rPr lang="en" sz="2800" dirty="0">
                <a:solidFill>
                  <a:srgbClr val="002060"/>
                </a:solidFill>
                <a:latin typeface="Georgia" panose="02040502050405020303" pitchFamily="18" charset="0"/>
              </a:rPr>
              <a:t>Thursday of week 4</a:t>
            </a:r>
            <a:br>
              <a:rPr lang="en" sz="2800" dirty="0">
                <a:solidFill>
                  <a:srgbClr val="002060"/>
                </a:solidFill>
                <a:latin typeface="Georgia" panose="02040502050405020303" pitchFamily="18" charset="0"/>
              </a:rPr>
            </a:br>
            <a:r>
              <a:rPr lang="en" sz="2800" dirty="0">
                <a:solidFill>
                  <a:srgbClr val="002060"/>
                </a:solidFill>
                <a:latin typeface="Georgia" panose="02040502050405020303" pitchFamily="18" charset="0"/>
              </a:rPr>
              <a:t>over lunch or after 5PM?</a:t>
            </a:r>
            <a:br>
              <a:rPr lang="en" sz="2800" dirty="0">
                <a:solidFill>
                  <a:srgbClr val="002060"/>
                </a:solidFill>
                <a:latin typeface="Georgia" panose="02040502050405020303" pitchFamily="18" charset="0"/>
              </a:rPr>
            </a:br>
            <a:r>
              <a:rPr lang="en" sz="2800" dirty="0">
                <a:solidFill>
                  <a:srgbClr val="002060"/>
                </a:solidFill>
                <a:latin typeface="Georgia" panose="02040502050405020303" pitchFamily="18" charset="0"/>
              </a:rPr>
              <a:t>Food provided </a:t>
            </a:r>
            <a:r>
              <a:rPr lang="en" sz="2800" dirty="0">
                <a:solidFill>
                  <a:srgbClr val="002060"/>
                </a:solidFill>
                <a:latin typeface="Georgia" panose="02040502050405020303" pitchFamily="18" charset="0"/>
                <a:sym typeface="Wingdings" pitchFamily="2" charset="2"/>
              </a:rPr>
              <a:t></a:t>
            </a:r>
            <a:endParaRPr sz="2800" dirty="0">
              <a:solidFill>
                <a:srgbClr val="002060"/>
              </a:solidFill>
              <a:latin typeface="Georgia" panose="02040502050405020303" pitchFamily="18" charset="0"/>
            </a:endParaRPr>
          </a:p>
        </p:txBody>
      </p:sp>
      <p:pic>
        <p:nvPicPr>
          <p:cNvPr id="2" name="Picture 1" descr="A close-up of a logo&#10;&#10;Description automatically generated with low confidence">
            <a:extLst>
              <a:ext uri="{FF2B5EF4-FFF2-40B4-BE49-F238E27FC236}">
                <a16:creationId xmlns:a16="http://schemas.microsoft.com/office/drawing/2014/main" id="{4664AB3F-F1EB-DB97-AE46-A073C1CB3233}"/>
              </a:ext>
            </a:extLst>
          </p:cNvPr>
          <p:cNvPicPr>
            <a:picLocks noChangeAspect="1"/>
          </p:cNvPicPr>
          <p:nvPr/>
        </p:nvPicPr>
        <p:blipFill>
          <a:blip r:embed="rId3"/>
          <a:stretch>
            <a:fillRect/>
          </a:stretch>
        </p:blipFill>
        <p:spPr>
          <a:xfrm>
            <a:off x="6682020" y="4283945"/>
            <a:ext cx="2306258" cy="701980"/>
          </a:xfrm>
          <a:prstGeom prst="rect">
            <a:avLst/>
          </a:prstGeom>
        </p:spPr>
      </p:pic>
    </p:spTree>
    <p:extLst>
      <p:ext uri="{BB962C8B-B14F-4D97-AF65-F5344CB8AC3E}">
        <p14:creationId xmlns:p14="http://schemas.microsoft.com/office/powerpoint/2010/main" val="1245324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16"/>
        <p:cNvGrpSpPr/>
        <p:nvPr/>
      </p:nvGrpSpPr>
      <p:grpSpPr>
        <a:xfrm>
          <a:off x="0" y="0"/>
          <a:ext cx="0" cy="0"/>
          <a:chOff x="0" y="0"/>
          <a:chExt cx="0" cy="0"/>
        </a:xfrm>
      </p:grpSpPr>
      <p:sp>
        <p:nvSpPr>
          <p:cNvPr id="317" name="Google Shape;317;p48"/>
          <p:cNvSpPr txBox="1">
            <a:spLocks noGrp="1"/>
          </p:cNvSpPr>
          <p:nvPr>
            <p:ph type="title"/>
          </p:nvPr>
        </p:nvSpPr>
        <p:spPr>
          <a:xfrm>
            <a:off x="2580640" y="1571005"/>
            <a:ext cx="3982719" cy="178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600" dirty="0">
                <a:solidFill>
                  <a:srgbClr val="002060"/>
                </a:solidFill>
                <a:latin typeface="Georgia" panose="02040502050405020303" pitchFamily="18" charset="0"/>
              </a:rPr>
              <a:t>Thank You and</a:t>
            </a:r>
            <a:br>
              <a:rPr lang="en" sz="3600" dirty="0">
                <a:solidFill>
                  <a:srgbClr val="002060"/>
                </a:solidFill>
                <a:latin typeface="Georgia" panose="02040502050405020303" pitchFamily="18" charset="0"/>
              </a:rPr>
            </a:br>
            <a:r>
              <a:rPr lang="en" sz="3600" dirty="0">
                <a:solidFill>
                  <a:srgbClr val="002060"/>
                </a:solidFill>
                <a:latin typeface="Georgia" panose="02040502050405020303" pitchFamily="18" charset="0"/>
              </a:rPr>
              <a:t>Good Luck! </a:t>
            </a:r>
            <a:endParaRPr sz="3600" dirty="0">
              <a:solidFill>
                <a:srgbClr val="002060"/>
              </a:solidFill>
              <a:latin typeface="Georgia" panose="02040502050405020303" pitchFamily="18" charset="0"/>
            </a:endParaRPr>
          </a:p>
        </p:txBody>
      </p:sp>
      <p:pic>
        <p:nvPicPr>
          <p:cNvPr id="2" name="Picture 1" descr="A close-up of a logo&#10;&#10;Description automatically generated with low confidence">
            <a:extLst>
              <a:ext uri="{FF2B5EF4-FFF2-40B4-BE49-F238E27FC236}">
                <a16:creationId xmlns:a16="http://schemas.microsoft.com/office/drawing/2014/main" id="{39AFCFC9-6601-5456-67B4-EC5C7073DC87}"/>
              </a:ext>
            </a:extLst>
          </p:cNvPr>
          <p:cNvPicPr>
            <a:picLocks noChangeAspect="1"/>
          </p:cNvPicPr>
          <p:nvPr/>
        </p:nvPicPr>
        <p:blipFill>
          <a:blip r:embed="rId3"/>
          <a:stretch>
            <a:fillRect/>
          </a:stretch>
        </p:blipFill>
        <p:spPr>
          <a:xfrm>
            <a:off x="6682020" y="4283945"/>
            <a:ext cx="2306258" cy="70198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9" name="Google Shape;119;p27"/>
          <p:cNvSpPr txBox="1">
            <a:spLocks noGrp="1"/>
          </p:cNvSpPr>
          <p:nvPr>
            <p:ph type="title"/>
          </p:nvPr>
        </p:nvSpPr>
        <p:spPr>
          <a:xfrm>
            <a:off x="3161970" y="241162"/>
            <a:ext cx="282006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b="1" dirty="0">
                <a:solidFill>
                  <a:srgbClr val="002060"/>
                </a:solidFill>
                <a:latin typeface="Georgia" panose="02040502050405020303" pitchFamily="18" charset="0"/>
                <a:ea typeface="Droid Sans"/>
                <a:cs typeface="Droid Sans"/>
                <a:sym typeface="Droid Sans"/>
              </a:rPr>
              <a:t>What to expect?</a:t>
            </a:r>
            <a:endParaRPr sz="2400" b="1" dirty="0">
              <a:solidFill>
                <a:srgbClr val="002060"/>
              </a:solidFill>
              <a:latin typeface="Georgia" panose="02040502050405020303" pitchFamily="18" charset="0"/>
              <a:ea typeface="Droid Sans"/>
              <a:cs typeface="Droid Sans"/>
              <a:sym typeface="Droid Sans"/>
            </a:endParaRPr>
          </a:p>
        </p:txBody>
      </p:sp>
      <p:sp>
        <p:nvSpPr>
          <p:cNvPr id="118" name="Google Shape;118;p27"/>
          <p:cNvSpPr txBox="1">
            <a:spLocks noGrp="1"/>
          </p:cNvSpPr>
          <p:nvPr>
            <p:ph type="body" idx="1"/>
          </p:nvPr>
        </p:nvSpPr>
        <p:spPr>
          <a:xfrm>
            <a:off x="422030" y="885879"/>
            <a:ext cx="8109021" cy="3746412"/>
          </a:xfrm>
          <a:prstGeom prst="rect">
            <a:avLst/>
          </a:prstGeom>
        </p:spPr>
        <p:txBody>
          <a:bodyPr spcFirstLastPara="1" wrap="square" lIns="91425" tIns="91425" rIns="91425" bIns="91425" anchor="t" anchorCtr="0">
            <a:noAutofit/>
          </a:bodyPr>
          <a:lstStyle/>
          <a:p>
            <a:pPr marL="387350">
              <a:lnSpc>
                <a:spcPct val="100000"/>
              </a:lnSpc>
              <a:buClr>
                <a:schemeClr val="dk1"/>
              </a:buClr>
              <a:buSzPts val="2900"/>
              <a:buFont typeface="Wingdings" pitchFamily="2" charset="2"/>
              <a:buChar char="§"/>
            </a:pPr>
            <a:r>
              <a:rPr lang="en-US" sz="2000" dirty="0">
                <a:latin typeface="Georgia" panose="02040502050405020303" pitchFamily="18" charset="0"/>
                <a:ea typeface="Droid Sans"/>
                <a:cs typeface="Droid Sans"/>
                <a:sym typeface="Droid Sans"/>
              </a:rPr>
              <a:t>Total Commitment: </a:t>
            </a:r>
            <a:r>
              <a:rPr lang="en-US" sz="2000" dirty="0">
                <a:solidFill>
                  <a:srgbClr val="002060"/>
                </a:solidFill>
                <a:latin typeface="Georgia" panose="02040502050405020303" pitchFamily="18" charset="0"/>
                <a:ea typeface="Droid Sans"/>
                <a:cs typeface="Droid Sans"/>
                <a:sym typeface="Droid Sans"/>
              </a:rPr>
              <a:t>July 2025 – March 2026</a:t>
            </a:r>
          </a:p>
          <a:p>
            <a:pPr marL="787400" lvl="1" indent="-285750">
              <a:lnSpc>
                <a:spcPct val="100000"/>
              </a:lnSpc>
              <a:buClr>
                <a:schemeClr val="dk1"/>
              </a:buClr>
              <a:buSzPts val="2900"/>
              <a:buFont typeface="Wingdings" pitchFamily="2" charset="2"/>
              <a:buChar char="§"/>
            </a:pPr>
            <a:r>
              <a:rPr lang="en-US" sz="2000" dirty="0">
                <a:latin typeface="Georgia" panose="02040502050405020303" pitchFamily="18" charset="0"/>
                <a:ea typeface="Droid Sans"/>
                <a:cs typeface="Droid Sans"/>
                <a:sym typeface="Droid Sans"/>
              </a:rPr>
              <a:t>400hrs total, spread over 32 weeks (average 12.5h/</a:t>
            </a:r>
            <a:r>
              <a:rPr lang="en-US" sz="2000" dirty="0" err="1">
                <a:latin typeface="Georgia" panose="02040502050405020303" pitchFamily="18" charset="0"/>
                <a:ea typeface="Droid Sans"/>
                <a:cs typeface="Droid Sans"/>
                <a:sym typeface="Droid Sans"/>
              </a:rPr>
              <a:t>wk</a:t>
            </a:r>
            <a:r>
              <a:rPr lang="en-US" sz="2000" dirty="0">
                <a:latin typeface="Georgia" panose="02040502050405020303" pitchFamily="18" charset="0"/>
                <a:ea typeface="Droid Sans"/>
                <a:cs typeface="Droid Sans"/>
                <a:sym typeface="Droid Sans"/>
              </a:rPr>
              <a:t> but ranging from 8h to 20h/</a:t>
            </a:r>
            <a:r>
              <a:rPr lang="en-US" sz="2000" dirty="0" err="1">
                <a:latin typeface="Georgia" panose="02040502050405020303" pitchFamily="18" charset="0"/>
                <a:ea typeface="Droid Sans"/>
                <a:cs typeface="Droid Sans"/>
                <a:sym typeface="Droid Sans"/>
              </a:rPr>
              <a:t>wk</a:t>
            </a:r>
            <a:r>
              <a:rPr lang="en-US" sz="2000" dirty="0">
                <a:latin typeface="Georgia" panose="02040502050405020303" pitchFamily="18" charset="0"/>
                <a:ea typeface="Droid Sans"/>
                <a:cs typeface="Droid Sans"/>
                <a:sym typeface="Droid Sans"/>
              </a:rPr>
              <a:t>)</a:t>
            </a:r>
            <a:br>
              <a:rPr lang="en-US" sz="2000" dirty="0">
                <a:latin typeface="Georgia" panose="02040502050405020303" pitchFamily="18" charset="0"/>
                <a:ea typeface="Droid Sans"/>
                <a:cs typeface="Droid Sans"/>
                <a:sym typeface="Droid Sans"/>
              </a:rPr>
            </a:br>
            <a:endParaRPr lang="en-US" sz="2000" dirty="0">
              <a:latin typeface="Georgia" panose="02040502050405020303" pitchFamily="18" charset="0"/>
              <a:ea typeface="Droid Sans"/>
              <a:cs typeface="Droid Sans"/>
              <a:sym typeface="Droid Sans"/>
            </a:endParaRPr>
          </a:p>
          <a:p>
            <a:pPr marL="387350">
              <a:lnSpc>
                <a:spcPct val="100000"/>
              </a:lnSpc>
              <a:buClr>
                <a:schemeClr val="dk1"/>
              </a:buClr>
              <a:buSzPts val="2900"/>
              <a:buFont typeface="Wingdings" pitchFamily="2" charset="2"/>
              <a:buChar char="§"/>
            </a:pPr>
            <a:r>
              <a:rPr lang="en-US" sz="2000" dirty="0">
                <a:latin typeface="Georgia" panose="02040502050405020303" pitchFamily="18" charset="0"/>
                <a:ea typeface="Droid Sans"/>
                <a:cs typeface="Droid Sans"/>
                <a:sym typeface="Droid Sans"/>
              </a:rPr>
              <a:t>Attend monthly update meetings and workshops</a:t>
            </a:r>
          </a:p>
          <a:p>
            <a:pPr marL="387350">
              <a:lnSpc>
                <a:spcPct val="100000"/>
              </a:lnSpc>
              <a:buClr>
                <a:schemeClr val="dk1"/>
              </a:buClr>
              <a:buSzPts val="2900"/>
              <a:buFont typeface="Wingdings" pitchFamily="2" charset="2"/>
              <a:buChar char="§"/>
            </a:pPr>
            <a:r>
              <a:rPr lang="en-US" sz="2000" dirty="0">
                <a:latin typeface="Georgia" panose="02040502050405020303" pitchFamily="18" charset="0"/>
                <a:ea typeface="Droid Sans"/>
                <a:cs typeface="Droid Sans"/>
                <a:sym typeface="Droid Sans"/>
              </a:rPr>
              <a:t>Complete progress reports (x3)</a:t>
            </a:r>
          </a:p>
          <a:p>
            <a:pPr marL="387350">
              <a:lnSpc>
                <a:spcPct val="100000"/>
              </a:lnSpc>
              <a:buClr>
                <a:schemeClr val="dk1"/>
              </a:buClr>
              <a:buSzPts val="2900"/>
              <a:buFont typeface="Wingdings" pitchFamily="2" charset="2"/>
              <a:buChar char="§"/>
            </a:pPr>
            <a:r>
              <a:rPr lang="en-US" sz="2000" dirty="0">
                <a:latin typeface="Georgia" panose="02040502050405020303" pitchFamily="18" charset="0"/>
                <a:ea typeface="Droid Sans"/>
                <a:cs typeface="Droid Sans"/>
                <a:sym typeface="Droid Sans"/>
              </a:rPr>
              <a:t>Have IRB (if applicable) completed by </a:t>
            </a:r>
            <a:r>
              <a:rPr lang="en-US" sz="2000" dirty="0">
                <a:solidFill>
                  <a:srgbClr val="002060"/>
                </a:solidFill>
                <a:latin typeface="Georgia" panose="02040502050405020303" pitchFamily="18" charset="0"/>
                <a:ea typeface="Droid Sans"/>
                <a:cs typeface="Droid Sans"/>
                <a:sym typeface="Droid Sans"/>
              </a:rPr>
              <a:t>mid-Aug 2025</a:t>
            </a:r>
          </a:p>
          <a:p>
            <a:pPr marL="387350">
              <a:lnSpc>
                <a:spcPct val="100000"/>
              </a:lnSpc>
              <a:buClr>
                <a:schemeClr val="dk1"/>
              </a:buClr>
              <a:buSzPts val="2900"/>
              <a:buFont typeface="Wingdings" pitchFamily="2" charset="2"/>
              <a:buChar char="§"/>
            </a:pPr>
            <a:r>
              <a:rPr lang="en-US" sz="2000" dirty="0">
                <a:latin typeface="Georgia" panose="02040502050405020303" pitchFamily="18" charset="0"/>
                <a:ea typeface="Droid Sans"/>
                <a:cs typeface="Droid Sans"/>
                <a:sym typeface="Droid Sans"/>
              </a:rPr>
              <a:t>Deadline to submit proposal: </a:t>
            </a:r>
            <a:r>
              <a:rPr lang="en-US" sz="2000" dirty="0">
                <a:solidFill>
                  <a:srgbClr val="FF0000"/>
                </a:solidFill>
                <a:latin typeface="Georgia" panose="02040502050405020303" pitchFamily="18" charset="0"/>
                <a:ea typeface="Droid Sans"/>
                <a:cs typeface="Droid Sans"/>
                <a:sym typeface="Droid Sans"/>
              </a:rPr>
              <a:t>May 1 2025</a:t>
            </a:r>
          </a:p>
          <a:p>
            <a:pPr marL="787400" lvl="1" indent="-285750">
              <a:lnSpc>
                <a:spcPct val="100000"/>
              </a:lnSpc>
              <a:buClr>
                <a:schemeClr val="dk1"/>
              </a:buClr>
              <a:buSzPts val="2900"/>
              <a:buFont typeface="Wingdings" pitchFamily="2" charset="2"/>
              <a:buChar char="§"/>
            </a:pPr>
            <a:r>
              <a:rPr lang="en-US" sz="2000" dirty="0">
                <a:latin typeface="Georgia" panose="02040502050405020303" pitchFamily="18" charset="0"/>
                <a:ea typeface="Droid Sans"/>
                <a:cs typeface="Droid Sans"/>
                <a:sym typeface="Droid Sans"/>
              </a:rPr>
              <a:t>Email pdf file to </a:t>
            </a:r>
            <a:r>
              <a:rPr lang="en-US" sz="2000" dirty="0" err="1">
                <a:latin typeface="Georgia" panose="02040502050405020303" pitchFamily="18" charset="0"/>
                <a:ea typeface="Droid Sans"/>
                <a:cs typeface="Droid Sans"/>
                <a:sym typeface="Droid Sans"/>
              </a:rPr>
              <a:t>roger.mraz@ucsf.edu</a:t>
            </a:r>
            <a:endParaRPr sz="2000" dirty="0">
              <a:latin typeface="Georgia" panose="02040502050405020303" pitchFamily="18" charset="0"/>
              <a:ea typeface="Droid Sans"/>
              <a:cs typeface="Droid Sans"/>
              <a:sym typeface="Droid Sans"/>
            </a:endParaRPr>
          </a:p>
        </p:txBody>
      </p:sp>
      <p:sp>
        <p:nvSpPr>
          <p:cNvPr id="2" name="Rectangle 1">
            <a:extLst>
              <a:ext uri="{FF2B5EF4-FFF2-40B4-BE49-F238E27FC236}">
                <a16:creationId xmlns:a16="http://schemas.microsoft.com/office/drawing/2014/main" id="{BA21FF72-2DE8-D07D-6BE0-581957627552}"/>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fade">
                                      <p:cBhvr>
                                        <p:cTn id="7" dur="10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a:extLst>
            <a:ext uri="{FF2B5EF4-FFF2-40B4-BE49-F238E27FC236}">
              <a16:creationId xmlns:a16="http://schemas.microsoft.com/office/drawing/2014/main" id="{BF8D33C2-621B-CBBC-F6CB-2A02095D449F}"/>
            </a:ext>
          </a:extLst>
        </p:cNvPr>
        <p:cNvGrpSpPr/>
        <p:nvPr/>
      </p:nvGrpSpPr>
      <p:grpSpPr>
        <a:xfrm>
          <a:off x="0" y="0"/>
          <a:ext cx="0" cy="0"/>
          <a:chOff x="0" y="0"/>
          <a:chExt cx="0" cy="0"/>
        </a:xfrm>
      </p:grpSpPr>
      <p:sp>
        <p:nvSpPr>
          <p:cNvPr id="119" name="Google Shape;119;p27">
            <a:extLst>
              <a:ext uri="{FF2B5EF4-FFF2-40B4-BE49-F238E27FC236}">
                <a16:creationId xmlns:a16="http://schemas.microsoft.com/office/drawing/2014/main" id="{EFF64719-3DB6-62FE-3C4B-E59A2608FBE9}"/>
              </a:ext>
            </a:extLst>
          </p:cNvPr>
          <p:cNvSpPr txBox="1">
            <a:spLocks noGrp="1"/>
          </p:cNvSpPr>
          <p:nvPr>
            <p:ph type="title"/>
          </p:nvPr>
        </p:nvSpPr>
        <p:spPr>
          <a:xfrm>
            <a:off x="3161970" y="241162"/>
            <a:ext cx="282006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b="1" dirty="0">
                <a:solidFill>
                  <a:srgbClr val="002060"/>
                </a:solidFill>
                <a:latin typeface="Georgia" panose="02040502050405020303" pitchFamily="18" charset="0"/>
                <a:ea typeface="Droid Sans"/>
                <a:cs typeface="Droid Sans"/>
                <a:sym typeface="Droid Sans"/>
              </a:rPr>
              <a:t>What to expect?</a:t>
            </a:r>
            <a:endParaRPr sz="2400" b="1" dirty="0">
              <a:solidFill>
                <a:srgbClr val="002060"/>
              </a:solidFill>
              <a:latin typeface="Georgia" panose="02040502050405020303" pitchFamily="18" charset="0"/>
              <a:ea typeface="Droid Sans"/>
              <a:cs typeface="Droid Sans"/>
              <a:sym typeface="Droid Sans"/>
            </a:endParaRPr>
          </a:p>
        </p:txBody>
      </p:sp>
      <p:sp>
        <p:nvSpPr>
          <p:cNvPr id="118" name="Google Shape;118;p27">
            <a:extLst>
              <a:ext uri="{FF2B5EF4-FFF2-40B4-BE49-F238E27FC236}">
                <a16:creationId xmlns:a16="http://schemas.microsoft.com/office/drawing/2014/main" id="{8162D259-0C3A-1D10-F92F-580B93412DA2}"/>
              </a:ext>
            </a:extLst>
          </p:cNvPr>
          <p:cNvSpPr txBox="1">
            <a:spLocks noGrp="1"/>
          </p:cNvSpPr>
          <p:nvPr>
            <p:ph type="body" idx="1"/>
          </p:nvPr>
        </p:nvSpPr>
        <p:spPr>
          <a:xfrm>
            <a:off x="422030" y="885879"/>
            <a:ext cx="8109021" cy="3746412"/>
          </a:xfrm>
          <a:prstGeom prst="rect">
            <a:avLst/>
          </a:prstGeom>
        </p:spPr>
        <p:txBody>
          <a:bodyPr spcFirstLastPara="1" wrap="square" lIns="91425" tIns="91425" rIns="91425" bIns="91425" anchor="t" anchorCtr="0">
            <a:noAutofit/>
          </a:bodyPr>
          <a:lstStyle/>
          <a:p>
            <a:pPr marL="387350">
              <a:lnSpc>
                <a:spcPct val="100000"/>
              </a:lnSpc>
              <a:buClr>
                <a:schemeClr val="dk1"/>
              </a:buClr>
              <a:buSzPts val="2900"/>
              <a:buFont typeface="Wingdings" pitchFamily="2" charset="2"/>
              <a:buChar char="§"/>
            </a:pPr>
            <a:r>
              <a:rPr lang="en-US" sz="2000" dirty="0">
                <a:latin typeface="Georgia" panose="02040502050405020303" pitchFamily="18" charset="0"/>
                <a:ea typeface="Droid Sans"/>
                <a:cs typeface="Droid Sans"/>
                <a:sym typeface="Droid Sans"/>
              </a:rPr>
              <a:t>Fellows announced </a:t>
            </a:r>
            <a:r>
              <a:rPr lang="en-US" sz="2000" dirty="0">
                <a:solidFill>
                  <a:srgbClr val="FF0000"/>
                </a:solidFill>
                <a:latin typeface="Georgia" panose="02040502050405020303" pitchFamily="18" charset="0"/>
                <a:ea typeface="Droid Sans"/>
                <a:cs typeface="Droid Sans"/>
                <a:sym typeface="Droid Sans"/>
              </a:rPr>
              <a:t>June 2</a:t>
            </a:r>
            <a:r>
              <a:rPr lang="en-US" sz="2000" baseline="30000" dirty="0">
                <a:solidFill>
                  <a:srgbClr val="FF0000"/>
                </a:solidFill>
                <a:latin typeface="Georgia" panose="02040502050405020303" pitchFamily="18" charset="0"/>
                <a:ea typeface="Droid Sans"/>
                <a:cs typeface="Droid Sans"/>
                <a:sym typeface="Droid Sans"/>
              </a:rPr>
              <a:t>nd</a:t>
            </a:r>
            <a:r>
              <a:rPr lang="en-US" sz="2000" dirty="0">
                <a:solidFill>
                  <a:srgbClr val="FF0000"/>
                </a:solidFill>
                <a:latin typeface="Georgia" panose="02040502050405020303" pitchFamily="18" charset="0"/>
                <a:ea typeface="Droid Sans"/>
                <a:cs typeface="Droid Sans"/>
                <a:sym typeface="Droid Sans"/>
              </a:rPr>
              <a:t>, 2025</a:t>
            </a:r>
          </a:p>
          <a:p>
            <a:pPr marL="387350">
              <a:lnSpc>
                <a:spcPct val="100000"/>
              </a:lnSpc>
              <a:buClr>
                <a:schemeClr val="dk1"/>
              </a:buClr>
              <a:buSzPts val="2900"/>
              <a:buFont typeface="Wingdings" pitchFamily="2" charset="2"/>
              <a:buChar char="§"/>
            </a:pPr>
            <a:endParaRPr lang="en-US" sz="2000" dirty="0">
              <a:solidFill>
                <a:srgbClr val="FF0000"/>
              </a:solidFill>
              <a:latin typeface="Georgia" panose="02040502050405020303" pitchFamily="18" charset="0"/>
              <a:ea typeface="Droid Sans"/>
              <a:cs typeface="Droid Sans"/>
              <a:sym typeface="Droid Sans"/>
            </a:endParaRPr>
          </a:p>
          <a:p>
            <a:pPr marL="387350">
              <a:lnSpc>
                <a:spcPct val="100000"/>
              </a:lnSpc>
              <a:buClr>
                <a:schemeClr val="dk1"/>
              </a:buClr>
              <a:buSzPts val="2900"/>
              <a:buFont typeface="Wingdings" pitchFamily="2" charset="2"/>
              <a:buChar char="§"/>
            </a:pPr>
            <a:r>
              <a:rPr lang="en-US" sz="2000" dirty="0">
                <a:solidFill>
                  <a:schemeClr val="tx1"/>
                </a:solidFill>
                <a:latin typeface="Georgia" panose="02040502050405020303" pitchFamily="18" charset="0"/>
                <a:ea typeface="Droid Sans"/>
                <a:cs typeface="Droid Sans"/>
                <a:sym typeface="Droid Sans"/>
              </a:rPr>
              <a:t>Quarterly update meetings</a:t>
            </a:r>
          </a:p>
          <a:p>
            <a:pPr marL="387350">
              <a:lnSpc>
                <a:spcPct val="100000"/>
              </a:lnSpc>
              <a:buClr>
                <a:schemeClr val="dk1"/>
              </a:buClr>
              <a:buSzPts val="2900"/>
              <a:buFont typeface="Wingdings" pitchFamily="2" charset="2"/>
              <a:buChar char="§"/>
            </a:pPr>
            <a:endParaRPr lang="en-US" sz="2000" dirty="0">
              <a:solidFill>
                <a:schemeClr val="tx1"/>
              </a:solidFill>
              <a:latin typeface="Georgia" panose="02040502050405020303" pitchFamily="18" charset="0"/>
              <a:ea typeface="Droid Sans"/>
              <a:cs typeface="Droid Sans"/>
              <a:sym typeface="Droid Sans"/>
            </a:endParaRPr>
          </a:p>
          <a:p>
            <a:pPr marL="387350">
              <a:lnSpc>
                <a:spcPct val="100000"/>
              </a:lnSpc>
              <a:buClr>
                <a:schemeClr val="dk1"/>
              </a:buClr>
              <a:buSzPts val="2900"/>
              <a:buFont typeface="Wingdings" pitchFamily="2" charset="2"/>
              <a:buChar char="§"/>
            </a:pPr>
            <a:r>
              <a:rPr lang="en-US" sz="2000" dirty="0">
                <a:solidFill>
                  <a:schemeClr val="tx1"/>
                </a:solidFill>
                <a:latin typeface="Georgia" panose="02040502050405020303" pitchFamily="18" charset="0"/>
                <a:ea typeface="Droid Sans"/>
                <a:cs typeface="Droid Sans"/>
                <a:sym typeface="Droid Sans"/>
              </a:rPr>
              <a:t>August 2026: Abstract writing workshop, poster workshop with Dr. Berens</a:t>
            </a:r>
          </a:p>
          <a:p>
            <a:pPr marL="387350">
              <a:lnSpc>
                <a:spcPct val="100000"/>
              </a:lnSpc>
              <a:buClr>
                <a:schemeClr val="dk1"/>
              </a:buClr>
              <a:buSzPts val="2900"/>
              <a:buFont typeface="Wingdings" pitchFamily="2" charset="2"/>
              <a:buChar char="§"/>
            </a:pPr>
            <a:endParaRPr lang="en-US" sz="2000" dirty="0">
              <a:solidFill>
                <a:schemeClr val="tx1"/>
              </a:solidFill>
              <a:latin typeface="Georgia" panose="02040502050405020303" pitchFamily="18" charset="0"/>
              <a:ea typeface="Droid Sans"/>
              <a:cs typeface="Droid Sans"/>
              <a:sym typeface="Droid Sans"/>
            </a:endParaRPr>
          </a:p>
          <a:p>
            <a:pPr marL="387350">
              <a:lnSpc>
                <a:spcPct val="100000"/>
              </a:lnSpc>
              <a:buClr>
                <a:schemeClr val="dk1"/>
              </a:buClr>
              <a:buSzPts val="2900"/>
              <a:buFont typeface="Wingdings" pitchFamily="2" charset="2"/>
              <a:buChar char="§"/>
            </a:pPr>
            <a:r>
              <a:rPr lang="en-US" sz="2000" dirty="0">
                <a:solidFill>
                  <a:schemeClr val="tx1"/>
                </a:solidFill>
                <a:latin typeface="Georgia" panose="02040502050405020303" pitchFamily="18" charset="0"/>
                <a:ea typeface="Droid Sans"/>
                <a:cs typeface="Droid Sans"/>
                <a:sym typeface="Droid Sans"/>
              </a:rPr>
              <a:t>October 2026: RCED presentation</a:t>
            </a:r>
          </a:p>
          <a:p>
            <a:pPr marL="387350">
              <a:lnSpc>
                <a:spcPct val="100000"/>
              </a:lnSpc>
              <a:buClr>
                <a:schemeClr val="dk1"/>
              </a:buClr>
              <a:buSzPts val="2900"/>
              <a:buFont typeface="Wingdings" pitchFamily="2" charset="2"/>
              <a:buChar char="§"/>
            </a:pPr>
            <a:endParaRPr lang="en-US" sz="2000" dirty="0">
              <a:solidFill>
                <a:schemeClr val="tx1"/>
              </a:solidFill>
              <a:latin typeface="Georgia" panose="02040502050405020303" pitchFamily="18" charset="0"/>
              <a:ea typeface="Droid Sans"/>
              <a:cs typeface="Droid Sans"/>
              <a:sym typeface="Droid Sans"/>
            </a:endParaRPr>
          </a:p>
          <a:p>
            <a:pPr marL="387350">
              <a:lnSpc>
                <a:spcPct val="100000"/>
              </a:lnSpc>
              <a:buClr>
                <a:schemeClr val="dk1"/>
              </a:buClr>
              <a:buSzPts val="2900"/>
              <a:buFont typeface="Wingdings" pitchFamily="2" charset="2"/>
              <a:buChar char="§"/>
            </a:pPr>
            <a:r>
              <a:rPr lang="en-US" sz="2000" dirty="0">
                <a:solidFill>
                  <a:schemeClr val="tx1"/>
                </a:solidFill>
                <a:latin typeface="Georgia" panose="02040502050405020303" pitchFamily="18" charset="0"/>
                <a:ea typeface="Droid Sans"/>
                <a:cs typeface="Droid Sans"/>
                <a:sym typeface="Droid Sans"/>
              </a:rPr>
              <a:t>March 2027: AADOCR</a:t>
            </a:r>
          </a:p>
          <a:p>
            <a:pPr marL="844550" lvl="1">
              <a:lnSpc>
                <a:spcPct val="100000"/>
              </a:lnSpc>
              <a:buClr>
                <a:schemeClr val="dk1"/>
              </a:buClr>
              <a:buSzPts val="2900"/>
              <a:buFont typeface="Wingdings" pitchFamily="2" charset="2"/>
              <a:buChar char="§"/>
            </a:pPr>
            <a:r>
              <a:rPr lang="en-US" sz="1600" dirty="0">
                <a:solidFill>
                  <a:schemeClr val="tx1"/>
                </a:solidFill>
                <a:latin typeface="Georgia" panose="02040502050405020303" pitchFamily="18" charset="0"/>
                <a:ea typeface="Droid Sans"/>
                <a:cs typeface="Droid Sans"/>
                <a:sym typeface="Droid Sans"/>
              </a:rPr>
              <a:t>Great opportunity to network with residencies, meet other dental researchers, many competitions and awards (great for CV!!)</a:t>
            </a:r>
            <a:endParaRPr sz="1600" dirty="0">
              <a:solidFill>
                <a:schemeClr val="tx1"/>
              </a:solidFill>
              <a:latin typeface="Georgia" panose="02040502050405020303" pitchFamily="18" charset="0"/>
              <a:ea typeface="Droid Sans"/>
              <a:cs typeface="Droid Sans"/>
              <a:sym typeface="Droid Sans"/>
            </a:endParaRPr>
          </a:p>
        </p:txBody>
      </p:sp>
      <p:sp>
        <p:nvSpPr>
          <p:cNvPr id="2" name="Rectangle 1">
            <a:extLst>
              <a:ext uri="{FF2B5EF4-FFF2-40B4-BE49-F238E27FC236}">
                <a16:creationId xmlns:a16="http://schemas.microsoft.com/office/drawing/2014/main" id="{F727C99B-1D75-BC54-3ACC-9556F47C4339}"/>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2652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fade">
                                      <p:cBhvr>
                                        <p:cTn id="7" dur="10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8"/>
          <p:cNvSpPr txBox="1">
            <a:spLocks noGrp="1"/>
          </p:cNvSpPr>
          <p:nvPr>
            <p:ph type="title"/>
          </p:nvPr>
        </p:nvSpPr>
        <p:spPr>
          <a:xfrm>
            <a:off x="1438507" y="169144"/>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ea typeface="Droid Sans"/>
                <a:cs typeface="Droid Sans"/>
                <a:sym typeface="Droid Sans"/>
              </a:rPr>
              <a:t>Breakdown of the Research Proposal</a:t>
            </a:r>
            <a:endParaRPr sz="2400" b="1" dirty="0">
              <a:solidFill>
                <a:srgbClr val="002060"/>
              </a:solidFill>
              <a:latin typeface="Georgia" panose="02040502050405020303" pitchFamily="18" charset="0"/>
              <a:ea typeface="Droid Sans"/>
              <a:cs typeface="Droid Sans"/>
              <a:sym typeface="Droid Sans"/>
            </a:endParaRPr>
          </a:p>
        </p:txBody>
      </p:sp>
      <p:sp>
        <p:nvSpPr>
          <p:cNvPr id="129" name="Google Shape;129;p28"/>
          <p:cNvSpPr txBox="1">
            <a:spLocks noGrp="1"/>
          </p:cNvSpPr>
          <p:nvPr>
            <p:ph type="body" idx="1"/>
          </p:nvPr>
        </p:nvSpPr>
        <p:spPr>
          <a:xfrm>
            <a:off x="256477" y="635466"/>
            <a:ext cx="8631045" cy="4449491"/>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400" b="1" dirty="0">
                <a:solidFill>
                  <a:schemeClr val="dk1"/>
                </a:solidFill>
                <a:latin typeface="Georgia" panose="02040502050405020303" pitchFamily="18" charset="0"/>
                <a:ea typeface="Droid Sans"/>
                <a:cs typeface="Droid Sans"/>
                <a:sym typeface="Droid Sans"/>
              </a:rPr>
              <a:t>I. Cover page </a:t>
            </a:r>
            <a:endParaRPr sz="1400" b="1" dirty="0">
              <a:solidFill>
                <a:schemeClr val="dk1"/>
              </a:solidFill>
              <a:latin typeface="Georgia" panose="02040502050405020303" pitchFamily="18" charset="0"/>
              <a:ea typeface="Droid Sans"/>
              <a:cs typeface="Droid Sans"/>
              <a:sym typeface="Droid Sans"/>
            </a:endParaRPr>
          </a:p>
          <a:p>
            <a:pPr marL="457200" lvl="0" indent="-330200" algn="l" rtl="0">
              <a:lnSpc>
                <a:spcPct val="100000"/>
              </a:lnSpc>
              <a:spcBef>
                <a:spcPts val="0"/>
              </a:spcBef>
              <a:spcAft>
                <a:spcPts val="0"/>
              </a:spcAft>
              <a:buClr>
                <a:schemeClr val="dk1"/>
              </a:buClr>
              <a:buSzPts val="1600"/>
              <a:buFont typeface="Wingdings" pitchFamily="2" charset="2"/>
              <a:buChar char="§"/>
            </a:pPr>
            <a:r>
              <a:rPr lang="en" sz="1400" dirty="0">
                <a:solidFill>
                  <a:schemeClr val="dk1"/>
                </a:solidFill>
                <a:latin typeface="Georgia" panose="02040502050405020303" pitchFamily="18" charset="0"/>
              </a:rPr>
              <a:t>Title </a:t>
            </a:r>
            <a:endParaRPr sz="1400" dirty="0">
              <a:solidFill>
                <a:schemeClr val="dk1"/>
              </a:solidFill>
              <a:latin typeface="Georgia" panose="02040502050405020303" pitchFamily="18" charset="0"/>
            </a:endParaRPr>
          </a:p>
          <a:p>
            <a:pPr marL="457200" lvl="0" indent="-330200" algn="l" rtl="0">
              <a:lnSpc>
                <a:spcPct val="100000"/>
              </a:lnSpc>
              <a:spcBef>
                <a:spcPts val="0"/>
              </a:spcBef>
              <a:spcAft>
                <a:spcPts val="0"/>
              </a:spcAft>
              <a:buClr>
                <a:schemeClr val="dk1"/>
              </a:buClr>
              <a:buSzPts val="1600"/>
              <a:buFont typeface="Wingdings" pitchFamily="2" charset="2"/>
              <a:buChar char="§"/>
            </a:pPr>
            <a:r>
              <a:rPr lang="en" sz="1400" dirty="0">
                <a:solidFill>
                  <a:schemeClr val="dk1"/>
                </a:solidFill>
                <a:latin typeface="Georgia" panose="02040502050405020303" pitchFamily="18" charset="0"/>
              </a:rPr>
              <a:t>Your name and email</a:t>
            </a:r>
            <a:endParaRPr sz="1400" dirty="0">
              <a:solidFill>
                <a:schemeClr val="dk1"/>
              </a:solidFill>
              <a:latin typeface="Georgia" panose="02040502050405020303" pitchFamily="18" charset="0"/>
            </a:endParaRPr>
          </a:p>
          <a:p>
            <a:pPr marL="457200" lvl="0" indent="-330200" algn="l" rtl="0">
              <a:lnSpc>
                <a:spcPct val="100000"/>
              </a:lnSpc>
              <a:spcBef>
                <a:spcPts val="0"/>
              </a:spcBef>
              <a:spcAft>
                <a:spcPts val="0"/>
              </a:spcAft>
              <a:buClr>
                <a:schemeClr val="dk1"/>
              </a:buClr>
              <a:buSzPts val="1600"/>
              <a:buFont typeface="Wingdings" pitchFamily="2" charset="2"/>
              <a:buChar char="§"/>
            </a:pPr>
            <a:r>
              <a:rPr lang="en" sz="1400" dirty="0">
                <a:solidFill>
                  <a:schemeClr val="dk1"/>
                </a:solidFill>
                <a:latin typeface="Georgia" panose="02040502050405020303" pitchFamily="18" charset="0"/>
              </a:rPr>
              <a:t>Your mentor’s name and email </a:t>
            </a:r>
            <a:endParaRPr sz="1400" dirty="0">
              <a:solidFill>
                <a:schemeClr val="dk1"/>
              </a:solidFill>
              <a:latin typeface="Georgia" panose="02040502050405020303" pitchFamily="18" charset="0"/>
            </a:endParaRPr>
          </a:p>
          <a:p>
            <a:pPr marL="457200" lvl="0" indent="-330200" algn="l" rtl="0">
              <a:lnSpc>
                <a:spcPct val="100000"/>
              </a:lnSpc>
              <a:spcBef>
                <a:spcPts val="0"/>
              </a:spcBef>
              <a:spcAft>
                <a:spcPts val="0"/>
              </a:spcAft>
              <a:buClr>
                <a:schemeClr val="dk1"/>
              </a:buClr>
              <a:buSzPts val="1600"/>
              <a:buFont typeface="Wingdings" pitchFamily="2" charset="2"/>
              <a:buChar char="§"/>
            </a:pPr>
            <a:r>
              <a:rPr lang="en" sz="1400" dirty="0">
                <a:solidFill>
                  <a:schemeClr val="dk1"/>
                </a:solidFill>
                <a:latin typeface="Georgia" panose="02040502050405020303" pitchFamily="18" charset="0"/>
              </a:rPr>
              <a:t>Date of submission</a:t>
            </a:r>
          </a:p>
          <a:p>
            <a:pPr marL="0" lvl="0" indent="0">
              <a:buNone/>
            </a:pPr>
            <a:r>
              <a:rPr lang="en-US" sz="1400" b="1" dirty="0">
                <a:solidFill>
                  <a:schemeClr val="dk1"/>
                </a:solidFill>
                <a:latin typeface="Georgia" panose="02040502050405020303" pitchFamily="18" charset="0"/>
                <a:ea typeface="Droid Sans"/>
                <a:cs typeface="Droid Sans"/>
                <a:sym typeface="Droid Sans"/>
              </a:rPr>
              <a:t>II. Research Proposal</a:t>
            </a:r>
            <a:r>
              <a:rPr lang="en-US" sz="1400" dirty="0">
                <a:solidFill>
                  <a:schemeClr val="dk1"/>
                </a:solidFill>
                <a:latin typeface="Georgia" panose="02040502050405020303" pitchFamily="18" charset="0"/>
                <a:ea typeface="Droid Sans"/>
                <a:cs typeface="Droid Sans"/>
                <a:sym typeface="Droid Sans"/>
              </a:rPr>
              <a:t> </a:t>
            </a:r>
            <a:r>
              <a:rPr lang="en-US" sz="1400" i="1" dirty="0">
                <a:solidFill>
                  <a:srgbClr val="FF0000"/>
                </a:solidFill>
                <a:latin typeface="Georgia" panose="02040502050405020303" pitchFamily="18" charset="0"/>
                <a:ea typeface="Droid Sans"/>
                <a:cs typeface="Droid Sans"/>
                <a:sym typeface="Droid Sans"/>
              </a:rPr>
              <a:t>(</a:t>
            </a:r>
            <a:r>
              <a:rPr lang="en-US" sz="1400" b="1" i="1" u="sng" dirty="0">
                <a:solidFill>
                  <a:srgbClr val="FF0000"/>
                </a:solidFill>
                <a:latin typeface="Georgia" panose="02040502050405020303" pitchFamily="18" charset="0"/>
                <a:ea typeface="Droid Sans"/>
                <a:cs typeface="Droid Sans"/>
                <a:sym typeface="Droid Sans"/>
              </a:rPr>
              <a:t>Limit to 4 pages PDF</a:t>
            </a:r>
            <a:r>
              <a:rPr lang="en-US" sz="1400" b="1" i="1" dirty="0">
                <a:solidFill>
                  <a:srgbClr val="FF0000"/>
                </a:solidFill>
                <a:latin typeface="Georgia" panose="02040502050405020303" pitchFamily="18" charset="0"/>
                <a:ea typeface="Droid Sans"/>
                <a:cs typeface="Droid Sans"/>
                <a:sym typeface="Droid Sans"/>
              </a:rPr>
              <a:t>, 1400 words!!</a:t>
            </a:r>
            <a:r>
              <a:rPr lang="en-US" sz="1400" i="1" dirty="0">
                <a:solidFill>
                  <a:srgbClr val="FF0000"/>
                </a:solidFill>
                <a:latin typeface="Georgia" panose="02040502050405020303" pitchFamily="18" charset="0"/>
                <a:ea typeface="Droid Sans"/>
                <a:cs typeface="Droid Sans"/>
                <a:sym typeface="Droid Sans"/>
              </a:rPr>
              <a:t>)</a:t>
            </a:r>
          </a:p>
          <a:p>
            <a:pPr lvl="0" indent="-330200">
              <a:buClr>
                <a:schemeClr val="dk1"/>
              </a:buClr>
              <a:buSzPts val="1600"/>
              <a:buFont typeface="Wingdings" pitchFamily="2" charset="2"/>
              <a:buChar char="§"/>
            </a:pPr>
            <a:r>
              <a:rPr lang="en-US" sz="1400" dirty="0">
                <a:solidFill>
                  <a:schemeClr val="dk1"/>
                </a:solidFill>
                <a:latin typeface="Georgia" panose="02040502050405020303" pitchFamily="18" charset="0"/>
              </a:rPr>
              <a:t>Specific Aims </a:t>
            </a:r>
          </a:p>
          <a:p>
            <a:pPr lvl="0" indent="-330200">
              <a:buClr>
                <a:schemeClr val="dk1"/>
              </a:buClr>
              <a:buSzPts val="1600"/>
              <a:buFont typeface="Wingdings" pitchFamily="2" charset="2"/>
              <a:buChar char="§"/>
            </a:pPr>
            <a:r>
              <a:rPr lang="en-US" sz="1400" dirty="0">
                <a:solidFill>
                  <a:schemeClr val="dk1"/>
                </a:solidFill>
                <a:latin typeface="Georgia" panose="02040502050405020303" pitchFamily="18" charset="0"/>
              </a:rPr>
              <a:t>Research Strategy </a:t>
            </a:r>
          </a:p>
          <a:p>
            <a:pPr lvl="1" indent="-330200">
              <a:spcBef>
                <a:spcPts val="0"/>
              </a:spcBef>
              <a:buClr>
                <a:schemeClr val="dk1"/>
              </a:buClr>
              <a:buSzPts val="1600"/>
              <a:buFont typeface="Wingdings" pitchFamily="2" charset="2"/>
              <a:buChar char="§"/>
            </a:pPr>
            <a:r>
              <a:rPr lang="en-US" dirty="0">
                <a:solidFill>
                  <a:schemeClr val="dk1"/>
                </a:solidFill>
                <a:latin typeface="Georgia" panose="02040502050405020303" pitchFamily="18" charset="0"/>
              </a:rPr>
              <a:t>Significance</a:t>
            </a:r>
          </a:p>
          <a:p>
            <a:pPr lvl="1" indent="-330200">
              <a:spcBef>
                <a:spcPts val="0"/>
              </a:spcBef>
              <a:buClr>
                <a:schemeClr val="dk1"/>
              </a:buClr>
              <a:buSzPts val="1600"/>
              <a:buFont typeface="Wingdings" pitchFamily="2" charset="2"/>
              <a:buChar char="§"/>
            </a:pPr>
            <a:r>
              <a:rPr lang="en-US" dirty="0">
                <a:solidFill>
                  <a:schemeClr val="dk1"/>
                </a:solidFill>
                <a:latin typeface="Georgia" panose="02040502050405020303" pitchFamily="18" charset="0"/>
              </a:rPr>
              <a:t>Innovation</a:t>
            </a:r>
          </a:p>
          <a:p>
            <a:pPr lvl="1" indent="-330200">
              <a:spcBef>
                <a:spcPts val="0"/>
              </a:spcBef>
              <a:buClr>
                <a:schemeClr val="dk1"/>
              </a:buClr>
              <a:buSzPts val="1600"/>
              <a:buFont typeface="Wingdings" pitchFamily="2" charset="2"/>
              <a:buChar char="§"/>
            </a:pPr>
            <a:r>
              <a:rPr lang="en-US" dirty="0">
                <a:solidFill>
                  <a:schemeClr val="dk1"/>
                </a:solidFill>
                <a:latin typeface="Georgia" panose="02040502050405020303" pitchFamily="18" charset="0"/>
              </a:rPr>
              <a:t>Approach</a:t>
            </a:r>
          </a:p>
          <a:p>
            <a:pPr lvl="0" indent="-330200">
              <a:buClr>
                <a:schemeClr val="dk1"/>
              </a:buClr>
              <a:buSzPts val="1600"/>
              <a:buFont typeface="Wingdings" pitchFamily="2" charset="2"/>
              <a:buChar char="§"/>
            </a:pPr>
            <a:r>
              <a:rPr lang="en-US" sz="1400" dirty="0">
                <a:solidFill>
                  <a:schemeClr val="dk1"/>
                </a:solidFill>
                <a:latin typeface="Georgia" panose="02040502050405020303" pitchFamily="18" charset="0"/>
              </a:rPr>
              <a:t>Additional Information:</a:t>
            </a:r>
          </a:p>
          <a:p>
            <a:pPr lvl="1" indent="-330200">
              <a:spcBef>
                <a:spcPts val="0"/>
              </a:spcBef>
              <a:buClr>
                <a:schemeClr val="dk1"/>
              </a:buClr>
              <a:buSzPts val="1600"/>
              <a:buFont typeface="Wingdings" pitchFamily="2" charset="2"/>
              <a:buChar char="§"/>
            </a:pPr>
            <a:r>
              <a:rPr lang="en-US" dirty="0">
                <a:solidFill>
                  <a:schemeClr val="dk1"/>
                </a:solidFill>
                <a:latin typeface="Georgia" panose="02040502050405020303" pitchFamily="18" charset="0"/>
              </a:rPr>
              <a:t>Resource Information and Facility/Equipment </a:t>
            </a:r>
          </a:p>
          <a:p>
            <a:pPr lvl="1" indent="-330200">
              <a:spcBef>
                <a:spcPts val="0"/>
              </a:spcBef>
              <a:buClr>
                <a:schemeClr val="dk1"/>
              </a:buClr>
              <a:buSzPts val="1600"/>
              <a:buFont typeface="Wingdings" pitchFamily="2" charset="2"/>
              <a:buChar char="§"/>
            </a:pPr>
            <a:r>
              <a:rPr lang="en-US" dirty="0">
                <a:solidFill>
                  <a:schemeClr val="dk1"/>
                </a:solidFill>
                <a:latin typeface="Georgia" panose="02040502050405020303" pitchFamily="18" charset="0"/>
              </a:rPr>
              <a:t>Other Support for applicant/sponsor </a:t>
            </a:r>
            <a:r>
              <a:rPr lang="en-US" b="1" i="1" dirty="0">
                <a:solidFill>
                  <a:schemeClr val="dk1"/>
                </a:solidFill>
                <a:latin typeface="Georgia" panose="02040502050405020303" pitchFamily="18" charset="0"/>
              </a:rPr>
              <a:t>(if any)</a:t>
            </a:r>
          </a:p>
          <a:p>
            <a:pPr lvl="1" indent="-330200">
              <a:spcBef>
                <a:spcPts val="0"/>
              </a:spcBef>
              <a:buClr>
                <a:schemeClr val="dk1"/>
              </a:buClr>
              <a:buSzPts val="1600"/>
              <a:buFont typeface="Wingdings" pitchFamily="2" charset="2"/>
              <a:buChar char="§"/>
            </a:pPr>
            <a:r>
              <a:rPr lang="en-US" dirty="0">
                <a:solidFill>
                  <a:schemeClr val="dk1"/>
                </a:solidFill>
                <a:latin typeface="Georgia" panose="02040502050405020303" pitchFamily="18" charset="0"/>
              </a:rPr>
              <a:t>Recombinant or DNA Molecules </a:t>
            </a:r>
            <a:r>
              <a:rPr lang="en-US" b="1" i="1" dirty="0">
                <a:solidFill>
                  <a:schemeClr val="dk1"/>
                </a:solidFill>
                <a:latin typeface="Georgia" panose="02040502050405020303" pitchFamily="18" charset="0"/>
              </a:rPr>
              <a:t>(if any)</a:t>
            </a:r>
          </a:p>
          <a:p>
            <a:pPr marL="127000" indent="0">
              <a:buClr>
                <a:schemeClr val="dk1"/>
              </a:buClr>
              <a:buSzPts val="1600"/>
              <a:buNone/>
            </a:pPr>
            <a:r>
              <a:rPr lang="en-US" sz="1400" b="1" dirty="0">
                <a:solidFill>
                  <a:schemeClr val="dk1"/>
                </a:solidFill>
                <a:latin typeface="Georgia" panose="02040502050405020303" pitchFamily="18" charset="0"/>
              </a:rPr>
              <a:t>III. Literature Cited</a:t>
            </a:r>
          </a:p>
          <a:p>
            <a:pPr marL="127000" indent="0">
              <a:buClr>
                <a:schemeClr val="dk1"/>
              </a:buClr>
              <a:buSzPts val="1600"/>
              <a:buNone/>
            </a:pPr>
            <a:r>
              <a:rPr lang="en-US" sz="1400" b="1" dirty="0">
                <a:solidFill>
                  <a:schemeClr val="dk1"/>
                </a:solidFill>
                <a:latin typeface="Georgia" panose="02040502050405020303" pitchFamily="18" charset="0"/>
              </a:rPr>
              <a:t>IV. Letter of support from your PI</a:t>
            </a:r>
          </a:p>
          <a:p>
            <a:pPr marL="127000" indent="0">
              <a:buClr>
                <a:schemeClr val="dk1"/>
              </a:buClr>
              <a:buSzPts val="1600"/>
              <a:buNone/>
            </a:pPr>
            <a:endParaRPr lang="en-US" sz="1400" b="1" dirty="0">
              <a:solidFill>
                <a:schemeClr val="dk1"/>
              </a:solidFill>
              <a:latin typeface="Georgia" panose="02040502050405020303" pitchFamily="18" charset="0"/>
            </a:endParaRPr>
          </a:p>
          <a:p>
            <a:pPr marL="127000" indent="0">
              <a:buClr>
                <a:schemeClr val="dk1"/>
              </a:buClr>
              <a:buSzPts val="1600"/>
              <a:buNone/>
            </a:pPr>
            <a:endParaRPr lang="en-US" sz="1400" b="1" i="1" dirty="0">
              <a:solidFill>
                <a:schemeClr val="dk1"/>
              </a:solidFill>
              <a:latin typeface="Georgia" panose="02040502050405020303" pitchFamily="18" charset="0"/>
            </a:endParaRPr>
          </a:p>
          <a:p>
            <a:pPr marL="127000" lvl="0" indent="0" algn="l" rtl="0">
              <a:lnSpc>
                <a:spcPct val="100000"/>
              </a:lnSpc>
              <a:spcBef>
                <a:spcPts val="0"/>
              </a:spcBef>
              <a:spcAft>
                <a:spcPts val="0"/>
              </a:spcAft>
              <a:buClr>
                <a:schemeClr val="dk1"/>
              </a:buClr>
              <a:buSzPts val="1600"/>
              <a:buNone/>
            </a:pPr>
            <a:endParaRPr lang="en" sz="1400" dirty="0">
              <a:solidFill>
                <a:schemeClr val="dk1"/>
              </a:solidFill>
              <a:latin typeface="Georgia" panose="02040502050405020303" pitchFamily="18" charset="0"/>
            </a:endParaRPr>
          </a:p>
        </p:txBody>
      </p:sp>
      <p:sp>
        <p:nvSpPr>
          <p:cNvPr id="4" name="Rectangle 3">
            <a:extLst>
              <a:ext uri="{FF2B5EF4-FFF2-40B4-BE49-F238E27FC236}">
                <a16:creationId xmlns:a16="http://schemas.microsoft.com/office/drawing/2014/main" id="{DCB8A157-8443-79D9-EF5A-38052D71D071}"/>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9"/>
                                        </p:tgtEl>
                                        <p:attrNameLst>
                                          <p:attrName>style.visibility</p:attrName>
                                        </p:attrNameLst>
                                      </p:cBhvr>
                                      <p:to>
                                        <p:strVal val="visible"/>
                                      </p:to>
                                    </p:set>
                                    <p:animEffect transition="in" filter="fade">
                                      <p:cBhvr>
                                        <p:cTn id="7" dur="10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pic>
        <p:nvPicPr>
          <p:cNvPr id="137" name="Google Shape;137;p29"/>
          <p:cNvPicPr preferRelativeResize="0"/>
          <p:nvPr/>
        </p:nvPicPr>
        <p:blipFill>
          <a:blip r:embed="rId3">
            <a:alphaModFix/>
          </a:blip>
          <a:stretch>
            <a:fillRect/>
          </a:stretch>
        </p:blipFill>
        <p:spPr>
          <a:xfrm>
            <a:off x="5064150" y="543550"/>
            <a:ext cx="3730325" cy="4198501"/>
          </a:xfrm>
          <a:prstGeom prst="rect">
            <a:avLst/>
          </a:prstGeom>
          <a:noFill/>
          <a:ln w="9525" cap="flat" cmpd="sng">
            <a:solidFill>
              <a:schemeClr val="dk2"/>
            </a:solidFill>
            <a:prstDash val="solid"/>
            <a:round/>
            <a:headEnd type="none" w="sm" len="sm"/>
            <a:tailEnd type="none" w="sm" len="sm"/>
          </a:ln>
        </p:spPr>
      </p:pic>
      <p:sp>
        <p:nvSpPr>
          <p:cNvPr id="138" name="Google Shape;138;p29"/>
          <p:cNvSpPr txBox="1">
            <a:spLocks noGrp="1"/>
          </p:cNvSpPr>
          <p:nvPr>
            <p:ph type="title"/>
          </p:nvPr>
        </p:nvSpPr>
        <p:spPr>
          <a:xfrm>
            <a:off x="273875" y="169144"/>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ea typeface="Droid Sans"/>
                <a:cs typeface="Droid Sans"/>
                <a:sym typeface="Droid Sans"/>
              </a:rPr>
              <a:t>I. Cover Page</a:t>
            </a:r>
            <a:endParaRPr sz="2400" b="1" dirty="0">
              <a:solidFill>
                <a:srgbClr val="002060"/>
              </a:solidFill>
              <a:latin typeface="Georgia" panose="02040502050405020303" pitchFamily="18" charset="0"/>
              <a:ea typeface="Droid Sans"/>
              <a:cs typeface="Droid Sans"/>
              <a:sym typeface="Droid Sans"/>
            </a:endParaRPr>
          </a:p>
        </p:txBody>
      </p:sp>
      <p:sp>
        <p:nvSpPr>
          <p:cNvPr id="139" name="Google Shape;139;p29"/>
          <p:cNvSpPr txBox="1">
            <a:spLocks noGrp="1"/>
          </p:cNvSpPr>
          <p:nvPr>
            <p:ph type="body" idx="1"/>
          </p:nvPr>
        </p:nvSpPr>
        <p:spPr>
          <a:xfrm>
            <a:off x="775775" y="872327"/>
            <a:ext cx="3891776" cy="5727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1600"/>
              </a:spcAft>
              <a:buNone/>
            </a:pPr>
            <a:r>
              <a:rPr lang="en" sz="1400" b="1" dirty="0">
                <a:solidFill>
                  <a:srgbClr val="434343"/>
                </a:solidFill>
                <a:latin typeface="Georgia" panose="02040502050405020303" pitchFamily="18" charset="0"/>
              </a:rPr>
              <a:t>Title: </a:t>
            </a:r>
            <a:r>
              <a:rPr lang="en" sz="1400" dirty="0">
                <a:solidFill>
                  <a:srgbClr val="434343"/>
                </a:solidFill>
                <a:latin typeface="Georgia" panose="02040502050405020303" pitchFamily="18" charset="0"/>
              </a:rPr>
              <a:t>Provides a specific summary of the proposed work, without too much detail </a:t>
            </a:r>
            <a:endParaRPr sz="1400" dirty="0">
              <a:solidFill>
                <a:srgbClr val="434343"/>
              </a:solidFill>
              <a:highlight>
                <a:srgbClr val="FFFF00"/>
              </a:highlight>
              <a:latin typeface="Georgia" panose="02040502050405020303" pitchFamily="18" charset="0"/>
            </a:endParaRPr>
          </a:p>
        </p:txBody>
      </p:sp>
      <p:cxnSp>
        <p:nvCxnSpPr>
          <p:cNvPr id="140" name="Google Shape;140;p29"/>
          <p:cNvCxnSpPr>
            <a:cxnSpLocks/>
          </p:cNvCxnSpPr>
          <p:nvPr/>
        </p:nvCxnSpPr>
        <p:spPr>
          <a:xfrm>
            <a:off x="4221875" y="1177250"/>
            <a:ext cx="1126500" cy="30900"/>
          </a:xfrm>
          <a:prstGeom prst="straightConnector1">
            <a:avLst/>
          </a:prstGeom>
          <a:noFill/>
          <a:ln w="28575" cap="flat" cmpd="sng">
            <a:solidFill>
              <a:srgbClr val="CC0000"/>
            </a:solidFill>
            <a:prstDash val="solid"/>
            <a:round/>
            <a:headEnd type="none" w="med" len="med"/>
            <a:tailEnd type="triangle" w="med" len="med"/>
          </a:ln>
        </p:spPr>
      </p:cxnSp>
      <p:cxnSp>
        <p:nvCxnSpPr>
          <p:cNvPr id="141" name="Google Shape;141;p29"/>
          <p:cNvCxnSpPr>
            <a:cxnSpLocks/>
          </p:cNvCxnSpPr>
          <p:nvPr/>
        </p:nvCxnSpPr>
        <p:spPr>
          <a:xfrm>
            <a:off x="2486425" y="3683975"/>
            <a:ext cx="2799000" cy="129000"/>
          </a:xfrm>
          <a:prstGeom prst="straightConnector1">
            <a:avLst/>
          </a:prstGeom>
          <a:noFill/>
          <a:ln w="28575" cap="flat" cmpd="sng">
            <a:solidFill>
              <a:srgbClr val="CC0000"/>
            </a:solidFill>
            <a:prstDash val="solid"/>
            <a:round/>
            <a:headEnd type="none" w="med" len="med"/>
            <a:tailEnd type="triangle" w="med" len="med"/>
          </a:ln>
        </p:spPr>
      </p:cxnSp>
      <p:cxnSp>
        <p:nvCxnSpPr>
          <p:cNvPr id="142" name="Google Shape;142;p29"/>
          <p:cNvCxnSpPr>
            <a:cxnSpLocks/>
          </p:cNvCxnSpPr>
          <p:nvPr/>
        </p:nvCxnSpPr>
        <p:spPr>
          <a:xfrm>
            <a:off x="2902525" y="4029050"/>
            <a:ext cx="2390400" cy="68700"/>
          </a:xfrm>
          <a:prstGeom prst="straightConnector1">
            <a:avLst/>
          </a:prstGeom>
          <a:noFill/>
          <a:ln w="28575" cap="flat" cmpd="sng">
            <a:solidFill>
              <a:srgbClr val="CC0000"/>
            </a:solidFill>
            <a:prstDash val="solid"/>
            <a:round/>
            <a:headEnd type="none" w="med" len="med"/>
            <a:tailEnd type="triangle" w="med" len="med"/>
          </a:ln>
        </p:spPr>
      </p:cxnSp>
      <p:cxnSp>
        <p:nvCxnSpPr>
          <p:cNvPr id="143" name="Google Shape;143;p29"/>
          <p:cNvCxnSpPr>
            <a:cxnSpLocks/>
          </p:cNvCxnSpPr>
          <p:nvPr/>
        </p:nvCxnSpPr>
        <p:spPr>
          <a:xfrm>
            <a:off x="2141375" y="4333500"/>
            <a:ext cx="3151500" cy="41700"/>
          </a:xfrm>
          <a:prstGeom prst="straightConnector1">
            <a:avLst/>
          </a:prstGeom>
          <a:noFill/>
          <a:ln w="28575" cap="flat" cmpd="sng">
            <a:solidFill>
              <a:srgbClr val="CC0000"/>
            </a:solidFill>
            <a:prstDash val="solid"/>
            <a:round/>
            <a:headEnd type="none" w="med" len="med"/>
            <a:tailEnd type="triangle" w="med" len="med"/>
          </a:ln>
        </p:spPr>
      </p:cxnSp>
      <p:sp>
        <p:nvSpPr>
          <p:cNvPr id="144" name="Google Shape;144;p29"/>
          <p:cNvSpPr txBox="1"/>
          <p:nvPr/>
        </p:nvSpPr>
        <p:spPr>
          <a:xfrm>
            <a:off x="361630" y="3467304"/>
            <a:ext cx="3000000" cy="60526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1600"/>
              </a:spcAft>
              <a:buNone/>
            </a:pPr>
            <a:r>
              <a:rPr lang="en" b="1" dirty="0">
                <a:solidFill>
                  <a:srgbClr val="434343"/>
                </a:solidFill>
                <a:latin typeface="Georgia" panose="02040502050405020303" pitchFamily="18" charset="0"/>
                <a:ea typeface="Droid Sans"/>
                <a:cs typeface="Droid Sans"/>
                <a:sym typeface="Droid Sans"/>
              </a:rPr>
              <a:t>Your name</a:t>
            </a:r>
            <a:r>
              <a:rPr lang="en" dirty="0">
                <a:solidFill>
                  <a:srgbClr val="434343"/>
                </a:solidFill>
                <a:latin typeface="Georgia" panose="02040502050405020303" pitchFamily="18" charset="0"/>
                <a:ea typeface="Droid Sans"/>
                <a:cs typeface="Droid Sans"/>
                <a:sym typeface="Droid Sans"/>
              </a:rPr>
              <a:t> and </a:t>
            </a:r>
            <a:r>
              <a:rPr lang="en" b="1" dirty="0">
                <a:solidFill>
                  <a:srgbClr val="434343"/>
                </a:solidFill>
                <a:latin typeface="Georgia" panose="02040502050405020303" pitchFamily="18" charset="0"/>
                <a:ea typeface="Droid Sans"/>
                <a:cs typeface="Droid Sans"/>
                <a:sym typeface="Droid Sans"/>
              </a:rPr>
              <a:t>email</a:t>
            </a:r>
            <a:endParaRPr b="1" dirty="0">
              <a:solidFill>
                <a:srgbClr val="434343"/>
              </a:solidFill>
              <a:latin typeface="Georgia" panose="02040502050405020303" pitchFamily="18" charset="0"/>
              <a:ea typeface="Droid Sans"/>
              <a:cs typeface="Droid Sans"/>
              <a:sym typeface="Droid Sans"/>
            </a:endParaRPr>
          </a:p>
        </p:txBody>
      </p:sp>
      <p:sp>
        <p:nvSpPr>
          <p:cNvPr id="145" name="Google Shape;145;p29"/>
          <p:cNvSpPr txBox="1"/>
          <p:nvPr/>
        </p:nvSpPr>
        <p:spPr>
          <a:xfrm>
            <a:off x="348707" y="3794906"/>
            <a:ext cx="3000000" cy="60526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1600"/>
              </a:spcAft>
              <a:buNone/>
            </a:pPr>
            <a:r>
              <a:rPr lang="en" b="1" dirty="0">
                <a:solidFill>
                  <a:srgbClr val="434343"/>
                </a:solidFill>
                <a:latin typeface="Georgia" panose="02040502050405020303" pitchFamily="18" charset="0"/>
                <a:ea typeface="Droid Sans"/>
                <a:cs typeface="Droid Sans"/>
                <a:sym typeface="Droid Sans"/>
              </a:rPr>
              <a:t>Your PI’s name</a:t>
            </a:r>
            <a:r>
              <a:rPr lang="en" dirty="0">
                <a:solidFill>
                  <a:srgbClr val="434343"/>
                </a:solidFill>
                <a:latin typeface="Georgia" panose="02040502050405020303" pitchFamily="18" charset="0"/>
                <a:ea typeface="Droid Sans"/>
                <a:cs typeface="Droid Sans"/>
                <a:sym typeface="Droid Sans"/>
              </a:rPr>
              <a:t> and </a:t>
            </a:r>
            <a:r>
              <a:rPr lang="en" b="1" dirty="0">
                <a:solidFill>
                  <a:srgbClr val="434343"/>
                </a:solidFill>
                <a:latin typeface="Georgia" panose="02040502050405020303" pitchFamily="18" charset="0"/>
                <a:ea typeface="Droid Sans"/>
                <a:cs typeface="Droid Sans"/>
                <a:sym typeface="Droid Sans"/>
              </a:rPr>
              <a:t>email</a:t>
            </a:r>
            <a:r>
              <a:rPr lang="en" dirty="0">
                <a:solidFill>
                  <a:srgbClr val="434343"/>
                </a:solidFill>
                <a:latin typeface="Georgia" panose="02040502050405020303" pitchFamily="18" charset="0"/>
                <a:ea typeface="Droid Sans"/>
                <a:cs typeface="Droid Sans"/>
                <a:sym typeface="Droid Sans"/>
              </a:rPr>
              <a:t> </a:t>
            </a:r>
            <a:endParaRPr dirty="0">
              <a:solidFill>
                <a:srgbClr val="434343"/>
              </a:solidFill>
              <a:highlight>
                <a:srgbClr val="FFFF00"/>
              </a:highlight>
              <a:latin typeface="Georgia" panose="02040502050405020303" pitchFamily="18" charset="0"/>
              <a:ea typeface="Droid Sans"/>
              <a:cs typeface="Droid Sans"/>
              <a:sym typeface="Droid Sans"/>
            </a:endParaRPr>
          </a:p>
        </p:txBody>
      </p:sp>
      <p:sp>
        <p:nvSpPr>
          <p:cNvPr id="146" name="Google Shape;146;p29"/>
          <p:cNvSpPr txBox="1"/>
          <p:nvPr/>
        </p:nvSpPr>
        <p:spPr>
          <a:xfrm>
            <a:off x="361630" y="4136787"/>
            <a:ext cx="3000000" cy="60526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1600"/>
              </a:spcAft>
              <a:buNone/>
            </a:pPr>
            <a:r>
              <a:rPr lang="en" b="1" dirty="0">
                <a:solidFill>
                  <a:srgbClr val="434343"/>
                </a:solidFill>
                <a:latin typeface="Georgia" panose="02040502050405020303" pitchFamily="18" charset="0"/>
                <a:ea typeface="Droid Sans"/>
                <a:cs typeface="Droid Sans"/>
                <a:sym typeface="Droid Sans"/>
              </a:rPr>
              <a:t>Date</a:t>
            </a:r>
            <a:r>
              <a:rPr lang="en" dirty="0">
                <a:solidFill>
                  <a:srgbClr val="434343"/>
                </a:solidFill>
                <a:latin typeface="Georgia" panose="02040502050405020303" pitchFamily="18" charset="0"/>
                <a:ea typeface="Droid Sans"/>
                <a:cs typeface="Droid Sans"/>
                <a:sym typeface="Droid Sans"/>
              </a:rPr>
              <a:t> of submission</a:t>
            </a:r>
            <a:endParaRPr dirty="0">
              <a:latin typeface="Georgia" panose="02040502050405020303" pitchFamily="18" charset="0"/>
            </a:endParaRPr>
          </a:p>
        </p:txBody>
      </p:sp>
      <p:sp>
        <p:nvSpPr>
          <p:cNvPr id="6" name="Rectangle 5">
            <a:extLst>
              <a:ext uri="{FF2B5EF4-FFF2-40B4-BE49-F238E27FC236}">
                <a16:creationId xmlns:a16="http://schemas.microsoft.com/office/drawing/2014/main" id="{10140585-D784-C7BC-15FD-BDEC03B3AD1D}"/>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9"/>
                                        </p:tgtEl>
                                        <p:attrNameLst>
                                          <p:attrName>style.visibility</p:attrName>
                                        </p:attrNameLst>
                                      </p:cBhvr>
                                      <p:to>
                                        <p:strVal val="visible"/>
                                      </p:to>
                                    </p:set>
                                    <p:animEffect transition="in" filter="fade">
                                      <p:cBhvr>
                                        <p:cTn id="7" dur="1000"/>
                                        <p:tgtEl>
                                          <p:spTgt spid="139"/>
                                        </p:tgtEl>
                                      </p:cBhvr>
                                    </p:animEffect>
                                  </p:childTnLst>
                                </p:cTn>
                              </p:par>
                              <p:par>
                                <p:cTn id="8" presetID="10" presetClass="entr" presetSubtype="0" fill="hold" nodeType="withEffect">
                                  <p:stCondLst>
                                    <p:cond delay="0"/>
                                  </p:stCondLst>
                                  <p:childTnLst>
                                    <p:set>
                                      <p:cBhvr>
                                        <p:cTn id="9" dur="1" fill="hold">
                                          <p:stCondLst>
                                            <p:cond delay="0"/>
                                          </p:stCondLst>
                                        </p:cTn>
                                        <p:tgtEl>
                                          <p:spTgt spid="140"/>
                                        </p:tgtEl>
                                        <p:attrNameLst>
                                          <p:attrName>style.visibility</p:attrName>
                                        </p:attrNameLst>
                                      </p:cBhvr>
                                      <p:to>
                                        <p:strVal val="visible"/>
                                      </p:to>
                                    </p:set>
                                    <p:animEffect transition="in" filter="fade">
                                      <p:cBhvr>
                                        <p:cTn id="10" dur="1000"/>
                                        <p:tgtEl>
                                          <p:spTgt spid="14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4"/>
                                        </p:tgtEl>
                                        <p:attrNameLst>
                                          <p:attrName>style.visibility</p:attrName>
                                        </p:attrNameLst>
                                      </p:cBhvr>
                                      <p:to>
                                        <p:strVal val="visible"/>
                                      </p:to>
                                    </p:set>
                                    <p:animEffect transition="in" filter="fade">
                                      <p:cBhvr>
                                        <p:cTn id="15" dur="1000"/>
                                        <p:tgtEl>
                                          <p:spTgt spid="144"/>
                                        </p:tgtEl>
                                      </p:cBhvr>
                                    </p:animEffect>
                                  </p:childTnLst>
                                </p:cTn>
                              </p:par>
                              <p:par>
                                <p:cTn id="16" presetID="10" presetClass="entr" presetSubtype="0" fill="hold" nodeType="withEffect">
                                  <p:stCondLst>
                                    <p:cond delay="0"/>
                                  </p:stCondLst>
                                  <p:childTnLst>
                                    <p:set>
                                      <p:cBhvr>
                                        <p:cTn id="17" dur="1" fill="hold">
                                          <p:stCondLst>
                                            <p:cond delay="0"/>
                                          </p:stCondLst>
                                        </p:cTn>
                                        <p:tgtEl>
                                          <p:spTgt spid="141"/>
                                        </p:tgtEl>
                                        <p:attrNameLst>
                                          <p:attrName>style.visibility</p:attrName>
                                        </p:attrNameLst>
                                      </p:cBhvr>
                                      <p:to>
                                        <p:strVal val="visible"/>
                                      </p:to>
                                    </p:set>
                                    <p:animEffect transition="in" filter="fade">
                                      <p:cBhvr>
                                        <p:cTn id="18" dur="1000"/>
                                        <p:tgtEl>
                                          <p:spTgt spid="14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45"/>
                                        </p:tgtEl>
                                        <p:attrNameLst>
                                          <p:attrName>style.visibility</p:attrName>
                                        </p:attrNameLst>
                                      </p:cBhvr>
                                      <p:to>
                                        <p:strVal val="visible"/>
                                      </p:to>
                                    </p:set>
                                    <p:animEffect transition="in" filter="fade">
                                      <p:cBhvr>
                                        <p:cTn id="23" dur="1000"/>
                                        <p:tgtEl>
                                          <p:spTgt spid="145"/>
                                        </p:tgtEl>
                                      </p:cBhvr>
                                    </p:animEffect>
                                  </p:childTnLst>
                                </p:cTn>
                              </p:par>
                              <p:par>
                                <p:cTn id="24" presetID="10" presetClass="entr" presetSubtype="0" fill="hold" nodeType="withEffect">
                                  <p:stCondLst>
                                    <p:cond delay="0"/>
                                  </p:stCondLst>
                                  <p:childTnLst>
                                    <p:set>
                                      <p:cBhvr>
                                        <p:cTn id="25" dur="1" fill="hold">
                                          <p:stCondLst>
                                            <p:cond delay="0"/>
                                          </p:stCondLst>
                                        </p:cTn>
                                        <p:tgtEl>
                                          <p:spTgt spid="142"/>
                                        </p:tgtEl>
                                        <p:attrNameLst>
                                          <p:attrName>style.visibility</p:attrName>
                                        </p:attrNameLst>
                                      </p:cBhvr>
                                      <p:to>
                                        <p:strVal val="visible"/>
                                      </p:to>
                                    </p:set>
                                    <p:animEffect transition="in" filter="fade">
                                      <p:cBhvr>
                                        <p:cTn id="26" dur="1000"/>
                                        <p:tgtEl>
                                          <p:spTgt spid="14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46"/>
                                        </p:tgtEl>
                                        <p:attrNameLst>
                                          <p:attrName>style.visibility</p:attrName>
                                        </p:attrNameLst>
                                      </p:cBhvr>
                                      <p:to>
                                        <p:strVal val="visible"/>
                                      </p:to>
                                    </p:set>
                                    <p:animEffect transition="in" filter="fade">
                                      <p:cBhvr>
                                        <p:cTn id="31" dur="1000"/>
                                        <p:tgtEl>
                                          <p:spTgt spid="146"/>
                                        </p:tgtEl>
                                      </p:cBhvr>
                                    </p:animEffect>
                                  </p:childTnLst>
                                </p:cTn>
                              </p:par>
                              <p:par>
                                <p:cTn id="32" presetID="10" presetClass="entr" presetSubtype="0" fill="hold" nodeType="withEffect">
                                  <p:stCondLst>
                                    <p:cond delay="0"/>
                                  </p:stCondLst>
                                  <p:childTnLst>
                                    <p:set>
                                      <p:cBhvr>
                                        <p:cTn id="33" dur="1" fill="hold">
                                          <p:stCondLst>
                                            <p:cond delay="0"/>
                                          </p:stCondLst>
                                        </p:cTn>
                                        <p:tgtEl>
                                          <p:spTgt spid="143"/>
                                        </p:tgtEl>
                                        <p:attrNameLst>
                                          <p:attrName>style.visibility</p:attrName>
                                        </p:attrNameLst>
                                      </p:cBhvr>
                                      <p:to>
                                        <p:strVal val="visible"/>
                                      </p:to>
                                    </p:set>
                                    <p:animEffect transition="in" filter="fade">
                                      <p:cBhvr>
                                        <p:cTn id="34" dur="1000"/>
                                        <p:tgtEl>
                                          <p:spTgt spid="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30"/>
          <p:cNvSpPr txBox="1">
            <a:spLocks noGrp="1"/>
          </p:cNvSpPr>
          <p:nvPr>
            <p:ph type="title"/>
          </p:nvPr>
        </p:nvSpPr>
        <p:spPr>
          <a:xfrm>
            <a:off x="159300" y="219945"/>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b="1" dirty="0">
                <a:solidFill>
                  <a:srgbClr val="002060"/>
                </a:solidFill>
                <a:latin typeface="Georgia" panose="02040502050405020303" pitchFamily="18" charset="0"/>
              </a:rPr>
              <a:t>II. Research Proposal: Specific Aims</a:t>
            </a:r>
            <a:endParaRPr sz="2400" b="1" dirty="0">
              <a:solidFill>
                <a:srgbClr val="002060"/>
              </a:solidFill>
              <a:latin typeface="Georgia" panose="02040502050405020303" pitchFamily="18" charset="0"/>
            </a:endParaRPr>
          </a:p>
        </p:txBody>
      </p:sp>
      <p:sp>
        <p:nvSpPr>
          <p:cNvPr id="152" name="Google Shape;152;p30"/>
          <p:cNvSpPr txBox="1"/>
          <p:nvPr/>
        </p:nvSpPr>
        <p:spPr>
          <a:xfrm>
            <a:off x="159300" y="960568"/>
            <a:ext cx="9144000" cy="3508623"/>
          </a:xfrm>
          <a:prstGeom prst="rect">
            <a:avLst/>
          </a:prstGeom>
          <a:noFill/>
          <a:ln>
            <a:noFill/>
          </a:ln>
        </p:spPr>
        <p:txBody>
          <a:bodyPr spcFirstLastPara="1" wrap="square" lIns="91425" tIns="91425" rIns="91425" bIns="91425" anchor="t" anchorCtr="0">
            <a:spAutoFit/>
          </a:bodyPr>
          <a:lstStyle/>
          <a:p>
            <a:pPr marL="457200" lvl="0" indent="-406400" algn="l" rtl="0">
              <a:spcBef>
                <a:spcPts val="0"/>
              </a:spcBef>
              <a:spcAft>
                <a:spcPts val="0"/>
              </a:spcAft>
              <a:buClr>
                <a:schemeClr val="dk1"/>
              </a:buClr>
              <a:buSzPts val="2800"/>
              <a:buFont typeface="Wingdings" pitchFamily="2" charset="2"/>
              <a:buChar char="§"/>
            </a:pPr>
            <a:r>
              <a:rPr lang="en" sz="2400" b="1" dirty="0">
                <a:solidFill>
                  <a:srgbClr val="002060"/>
                </a:solidFill>
                <a:latin typeface="Georgia" panose="02040502050405020303" pitchFamily="18" charset="0"/>
              </a:rPr>
              <a:t>Specific Aims</a:t>
            </a:r>
          </a:p>
          <a:p>
            <a:pPr marL="457200" lvl="0"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Research Strategy </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Significance</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Innovation</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Approach</a:t>
            </a:r>
          </a:p>
          <a:p>
            <a:pPr marL="457200" lvl="0"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Additional Information:</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Resource Information and Facility/Equipment </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Other Support for applicant/sponsor </a:t>
            </a:r>
            <a:r>
              <a:rPr lang="en-US" sz="2400" b="1" i="1" dirty="0">
                <a:solidFill>
                  <a:srgbClr val="B7B7B7"/>
                </a:solidFill>
                <a:latin typeface="Georgia" panose="02040502050405020303" pitchFamily="18" charset="0"/>
              </a:rPr>
              <a:t>(if any)</a:t>
            </a:r>
          </a:p>
          <a:p>
            <a:pPr marL="914400" lvl="1" indent="-406400" algn="l" rtl="0">
              <a:spcBef>
                <a:spcPts val="0"/>
              </a:spcBef>
              <a:spcAft>
                <a:spcPts val="0"/>
              </a:spcAft>
              <a:buClr>
                <a:srgbClr val="B7B7B7"/>
              </a:buClr>
              <a:buSzPts val="2800"/>
              <a:buFont typeface="Wingdings" pitchFamily="2" charset="2"/>
              <a:buChar char="§"/>
            </a:pPr>
            <a:r>
              <a:rPr lang="en-US" sz="2400" dirty="0">
                <a:solidFill>
                  <a:srgbClr val="B7B7B7"/>
                </a:solidFill>
                <a:latin typeface="Georgia" panose="02040502050405020303" pitchFamily="18" charset="0"/>
              </a:rPr>
              <a:t>Recombinant or DNA Molecules </a:t>
            </a:r>
            <a:r>
              <a:rPr lang="en-US" sz="2400" b="1" i="1" dirty="0">
                <a:solidFill>
                  <a:srgbClr val="B7B7B7"/>
                </a:solidFill>
                <a:latin typeface="Georgia" panose="02040502050405020303" pitchFamily="18" charset="0"/>
              </a:rPr>
              <a:t>(if any)</a:t>
            </a:r>
            <a:r>
              <a:rPr lang="en" sz="2400" dirty="0">
                <a:solidFill>
                  <a:srgbClr val="002060"/>
                </a:solidFill>
                <a:latin typeface="Georgia" panose="02040502050405020303" pitchFamily="18" charset="0"/>
              </a:rPr>
              <a:t> </a:t>
            </a:r>
            <a:endParaRPr sz="2400" b="1" i="1" dirty="0">
              <a:solidFill>
                <a:srgbClr val="002060"/>
              </a:solidFill>
              <a:latin typeface="Georgia" panose="02040502050405020303" pitchFamily="18" charset="0"/>
            </a:endParaRPr>
          </a:p>
        </p:txBody>
      </p:sp>
      <p:sp>
        <p:nvSpPr>
          <p:cNvPr id="2" name="Rectangle 1">
            <a:extLst>
              <a:ext uri="{FF2B5EF4-FFF2-40B4-BE49-F238E27FC236}">
                <a16:creationId xmlns:a16="http://schemas.microsoft.com/office/drawing/2014/main" id="{CBFEC759-F639-E56C-1585-ECF0D79808B3}"/>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1"/>
          <p:cNvSpPr txBox="1">
            <a:spLocks noGrp="1"/>
          </p:cNvSpPr>
          <p:nvPr>
            <p:ph type="title"/>
          </p:nvPr>
        </p:nvSpPr>
        <p:spPr>
          <a:xfrm>
            <a:off x="159300" y="112368"/>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Specific Aims</a:t>
            </a:r>
            <a:endParaRPr sz="2400" b="1" dirty="0">
              <a:solidFill>
                <a:srgbClr val="002060"/>
              </a:solidFill>
              <a:latin typeface="Georgia" panose="02040502050405020303" pitchFamily="18" charset="0"/>
            </a:endParaRPr>
          </a:p>
        </p:txBody>
      </p:sp>
      <p:sp>
        <p:nvSpPr>
          <p:cNvPr id="159" name="Google Shape;159;p31"/>
          <p:cNvSpPr txBox="1">
            <a:spLocks noGrp="1"/>
          </p:cNvSpPr>
          <p:nvPr>
            <p:ph type="body" idx="1"/>
          </p:nvPr>
        </p:nvSpPr>
        <p:spPr>
          <a:xfrm>
            <a:off x="159300" y="563459"/>
            <a:ext cx="5678400" cy="853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000" dirty="0">
                <a:solidFill>
                  <a:schemeClr val="dk1"/>
                </a:solidFill>
                <a:latin typeface="Georgia" panose="02040502050405020303" pitchFamily="18" charset="0"/>
              </a:rPr>
              <a:t>There are 3 essential components of a good research proposal:</a:t>
            </a:r>
            <a:endParaRPr sz="2000" dirty="0">
              <a:solidFill>
                <a:schemeClr val="dk1"/>
              </a:solidFill>
              <a:latin typeface="Georgia" panose="02040502050405020303" pitchFamily="18" charset="0"/>
            </a:endParaRPr>
          </a:p>
        </p:txBody>
      </p:sp>
      <p:pic>
        <p:nvPicPr>
          <p:cNvPr id="160" name="Google Shape;160;p31"/>
          <p:cNvPicPr preferRelativeResize="0"/>
          <p:nvPr/>
        </p:nvPicPr>
        <p:blipFill>
          <a:blip r:embed="rId3">
            <a:alphaModFix/>
          </a:blip>
          <a:stretch>
            <a:fillRect/>
          </a:stretch>
        </p:blipFill>
        <p:spPr>
          <a:xfrm>
            <a:off x="5292815" y="272236"/>
            <a:ext cx="3556545" cy="4615769"/>
          </a:xfrm>
          <a:prstGeom prst="rect">
            <a:avLst/>
          </a:prstGeom>
          <a:noFill/>
          <a:ln w="9525" cap="flat" cmpd="sng">
            <a:solidFill>
              <a:schemeClr val="dk2"/>
            </a:solidFill>
            <a:prstDash val="solid"/>
            <a:round/>
            <a:headEnd type="none" w="sm" len="sm"/>
            <a:tailEnd type="none" w="sm" len="sm"/>
          </a:ln>
        </p:spPr>
      </p:pic>
      <p:sp>
        <p:nvSpPr>
          <p:cNvPr id="161" name="Google Shape;161;p31"/>
          <p:cNvSpPr txBox="1"/>
          <p:nvPr/>
        </p:nvSpPr>
        <p:spPr>
          <a:xfrm>
            <a:off x="159300" y="2695160"/>
            <a:ext cx="5466000" cy="1246465"/>
          </a:xfrm>
          <a:prstGeom prst="rect">
            <a:avLst/>
          </a:prstGeom>
          <a:noFill/>
          <a:ln>
            <a:noFill/>
          </a:ln>
        </p:spPr>
        <p:txBody>
          <a:bodyPr spcFirstLastPara="1" wrap="square" lIns="91425" tIns="91425" rIns="91425" bIns="91425" anchor="t" anchorCtr="0">
            <a:spAutoFit/>
          </a:bodyPr>
          <a:lstStyle/>
          <a:p>
            <a:pPr marL="457200" lvl="0" indent="-374650" algn="l" rtl="0">
              <a:lnSpc>
                <a:spcPct val="115000"/>
              </a:lnSpc>
              <a:spcBef>
                <a:spcPts val="0"/>
              </a:spcBef>
              <a:spcAft>
                <a:spcPts val="0"/>
              </a:spcAft>
              <a:buClr>
                <a:schemeClr val="dk1"/>
              </a:buClr>
              <a:buSzPts val="2300"/>
              <a:buChar char="➢"/>
            </a:pPr>
            <a:r>
              <a:rPr lang="en" sz="2000" b="1" dirty="0">
                <a:solidFill>
                  <a:srgbClr val="F1C232"/>
                </a:solidFill>
                <a:latin typeface="Georgia" panose="02040502050405020303" pitchFamily="18" charset="0"/>
              </a:rPr>
              <a:t>What</a:t>
            </a:r>
            <a:r>
              <a:rPr lang="en" sz="2000" dirty="0">
                <a:solidFill>
                  <a:schemeClr val="dk1"/>
                </a:solidFill>
                <a:latin typeface="Georgia" panose="02040502050405020303" pitchFamily="18" charset="0"/>
              </a:rPr>
              <a:t> are you going to do?</a:t>
            </a:r>
            <a:endParaRPr sz="2000" dirty="0">
              <a:solidFill>
                <a:schemeClr val="dk1"/>
              </a:solidFill>
              <a:latin typeface="Georgia" panose="02040502050405020303" pitchFamily="18" charset="0"/>
            </a:endParaRPr>
          </a:p>
          <a:p>
            <a:pPr marL="914400" lvl="1" indent="-336550" algn="l" rtl="0">
              <a:lnSpc>
                <a:spcPct val="115000"/>
              </a:lnSpc>
              <a:spcBef>
                <a:spcPts val="0"/>
              </a:spcBef>
              <a:spcAft>
                <a:spcPts val="0"/>
              </a:spcAft>
              <a:buClr>
                <a:schemeClr val="dk1"/>
              </a:buClr>
              <a:buSzPts val="1700"/>
              <a:buChar char="○"/>
            </a:pPr>
            <a:r>
              <a:rPr lang="en" sz="2000" dirty="0">
                <a:solidFill>
                  <a:schemeClr val="dk1"/>
                </a:solidFill>
                <a:latin typeface="Georgia" panose="02040502050405020303" pitchFamily="18" charset="0"/>
              </a:rPr>
              <a:t>Your research hypothesis</a:t>
            </a:r>
            <a:endParaRPr sz="2000" dirty="0">
              <a:solidFill>
                <a:schemeClr val="dk1"/>
              </a:solidFill>
              <a:latin typeface="Georgia" panose="02040502050405020303" pitchFamily="18" charset="0"/>
            </a:endParaRPr>
          </a:p>
          <a:p>
            <a:pPr marL="914400" lvl="1" indent="-336550" algn="l" rtl="0">
              <a:lnSpc>
                <a:spcPct val="115000"/>
              </a:lnSpc>
              <a:spcBef>
                <a:spcPts val="0"/>
              </a:spcBef>
              <a:spcAft>
                <a:spcPts val="0"/>
              </a:spcAft>
              <a:buClr>
                <a:schemeClr val="dk1"/>
              </a:buClr>
              <a:buSzPts val="1700"/>
              <a:buChar char="○"/>
            </a:pPr>
            <a:r>
              <a:rPr lang="en" sz="2000" dirty="0">
                <a:solidFill>
                  <a:schemeClr val="dk1"/>
                </a:solidFill>
                <a:latin typeface="Georgia" panose="02040502050405020303" pitchFamily="18" charset="0"/>
              </a:rPr>
              <a:t>Overarching goal of the project </a:t>
            </a:r>
            <a:endParaRPr sz="2000" dirty="0">
              <a:latin typeface="Georgia" panose="02040502050405020303" pitchFamily="18" charset="0"/>
            </a:endParaRPr>
          </a:p>
        </p:txBody>
      </p:sp>
      <p:sp>
        <p:nvSpPr>
          <p:cNvPr id="162" name="Google Shape;162;p31"/>
          <p:cNvSpPr txBox="1"/>
          <p:nvPr/>
        </p:nvSpPr>
        <p:spPr>
          <a:xfrm>
            <a:off x="159300" y="3818872"/>
            <a:ext cx="5466000" cy="892522"/>
          </a:xfrm>
          <a:prstGeom prst="rect">
            <a:avLst/>
          </a:prstGeom>
          <a:noFill/>
          <a:ln>
            <a:noFill/>
          </a:ln>
        </p:spPr>
        <p:txBody>
          <a:bodyPr spcFirstLastPara="1" wrap="square" lIns="91425" tIns="91425" rIns="91425" bIns="91425" anchor="t" anchorCtr="0">
            <a:spAutoFit/>
          </a:bodyPr>
          <a:lstStyle/>
          <a:p>
            <a:pPr marL="457200" lvl="0" indent="-374650" algn="l" rtl="0">
              <a:lnSpc>
                <a:spcPct val="115000"/>
              </a:lnSpc>
              <a:spcBef>
                <a:spcPts val="0"/>
              </a:spcBef>
              <a:spcAft>
                <a:spcPts val="0"/>
              </a:spcAft>
              <a:buClr>
                <a:schemeClr val="dk1"/>
              </a:buClr>
              <a:buSzPts val="2300"/>
              <a:buChar char="➢"/>
            </a:pPr>
            <a:r>
              <a:rPr lang="en" sz="2000" b="1" dirty="0">
                <a:solidFill>
                  <a:srgbClr val="CC0000"/>
                </a:solidFill>
                <a:latin typeface="Georgia" panose="02040502050405020303" pitchFamily="18" charset="0"/>
              </a:rPr>
              <a:t>How</a:t>
            </a:r>
            <a:r>
              <a:rPr lang="en" sz="2000" dirty="0">
                <a:solidFill>
                  <a:schemeClr val="dk1"/>
                </a:solidFill>
                <a:latin typeface="Georgia" panose="02040502050405020303" pitchFamily="18" charset="0"/>
              </a:rPr>
              <a:t> are you going to do it?</a:t>
            </a:r>
            <a:endParaRPr sz="2000" dirty="0">
              <a:solidFill>
                <a:schemeClr val="dk1"/>
              </a:solidFill>
              <a:latin typeface="Georgia" panose="02040502050405020303" pitchFamily="18" charset="0"/>
            </a:endParaRPr>
          </a:p>
          <a:p>
            <a:pPr marL="914400" lvl="1" indent="-336550" algn="l" rtl="0">
              <a:lnSpc>
                <a:spcPct val="115000"/>
              </a:lnSpc>
              <a:spcBef>
                <a:spcPts val="0"/>
              </a:spcBef>
              <a:spcAft>
                <a:spcPts val="0"/>
              </a:spcAft>
              <a:buClr>
                <a:schemeClr val="dk1"/>
              </a:buClr>
              <a:buSzPts val="1700"/>
              <a:buChar char="○"/>
            </a:pPr>
            <a:r>
              <a:rPr lang="en" sz="2000" dirty="0">
                <a:solidFill>
                  <a:schemeClr val="dk1"/>
                </a:solidFill>
                <a:latin typeface="Georgia" panose="02040502050405020303" pitchFamily="18" charset="0"/>
              </a:rPr>
              <a:t> Specific Aims/Methods</a:t>
            </a:r>
            <a:endParaRPr sz="2000" dirty="0">
              <a:latin typeface="Georgia" panose="02040502050405020303" pitchFamily="18" charset="0"/>
            </a:endParaRPr>
          </a:p>
        </p:txBody>
      </p:sp>
      <p:sp>
        <p:nvSpPr>
          <p:cNvPr id="163" name="Google Shape;163;p31"/>
          <p:cNvSpPr txBox="1"/>
          <p:nvPr/>
        </p:nvSpPr>
        <p:spPr>
          <a:xfrm>
            <a:off x="213000" y="1300324"/>
            <a:ext cx="5358600" cy="1600408"/>
          </a:xfrm>
          <a:prstGeom prst="rect">
            <a:avLst/>
          </a:prstGeom>
          <a:noFill/>
          <a:ln>
            <a:noFill/>
          </a:ln>
        </p:spPr>
        <p:txBody>
          <a:bodyPr spcFirstLastPara="1" wrap="square" lIns="91425" tIns="91425" rIns="91425" bIns="91425" anchor="t" anchorCtr="0">
            <a:spAutoFit/>
          </a:bodyPr>
          <a:lstStyle/>
          <a:p>
            <a:pPr marL="457200" lvl="0" indent="-374650" algn="l" rtl="0">
              <a:lnSpc>
                <a:spcPct val="115000"/>
              </a:lnSpc>
              <a:spcBef>
                <a:spcPts val="0"/>
              </a:spcBef>
              <a:spcAft>
                <a:spcPts val="0"/>
              </a:spcAft>
              <a:buClr>
                <a:schemeClr val="dk1"/>
              </a:buClr>
              <a:buSzPts val="2300"/>
              <a:buChar char="➢"/>
            </a:pPr>
            <a:r>
              <a:rPr lang="en" sz="2000" b="1" dirty="0">
                <a:solidFill>
                  <a:srgbClr val="92D050"/>
                </a:solidFill>
                <a:latin typeface="Georgia" panose="02040502050405020303" pitchFamily="18" charset="0"/>
              </a:rPr>
              <a:t>Why</a:t>
            </a:r>
            <a:r>
              <a:rPr lang="en" sz="2000" dirty="0">
                <a:solidFill>
                  <a:srgbClr val="6AA84F"/>
                </a:solidFill>
                <a:latin typeface="Georgia" panose="02040502050405020303" pitchFamily="18" charset="0"/>
              </a:rPr>
              <a:t> </a:t>
            </a:r>
            <a:r>
              <a:rPr lang="en" sz="2000" dirty="0">
                <a:solidFill>
                  <a:schemeClr val="dk1"/>
                </a:solidFill>
                <a:latin typeface="Georgia" panose="02040502050405020303" pitchFamily="18" charset="0"/>
              </a:rPr>
              <a:t>should they fund your research?</a:t>
            </a:r>
            <a:endParaRPr sz="2000" dirty="0">
              <a:solidFill>
                <a:schemeClr val="dk1"/>
              </a:solidFill>
              <a:latin typeface="Georgia" panose="02040502050405020303" pitchFamily="18" charset="0"/>
            </a:endParaRPr>
          </a:p>
          <a:p>
            <a:pPr marL="914400" lvl="1" indent="-342900" algn="l" rtl="0">
              <a:lnSpc>
                <a:spcPct val="115000"/>
              </a:lnSpc>
              <a:spcBef>
                <a:spcPts val="0"/>
              </a:spcBef>
              <a:spcAft>
                <a:spcPts val="0"/>
              </a:spcAft>
              <a:buClr>
                <a:schemeClr val="dk1"/>
              </a:buClr>
              <a:buSzPts val="1800"/>
              <a:buChar char="○"/>
            </a:pPr>
            <a:r>
              <a:rPr lang="en" sz="2000" dirty="0">
                <a:solidFill>
                  <a:schemeClr val="dk1"/>
                </a:solidFill>
                <a:latin typeface="Georgia" panose="02040502050405020303" pitchFamily="18" charset="0"/>
              </a:rPr>
              <a:t>Novelty</a:t>
            </a:r>
            <a:endParaRPr sz="2000" dirty="0">
              <a:solidFill>
                <a:schemeClr val="dk1"/>
              </a:solidFill>
              <a:latin typeface="Georgia" panose="02040502050405020303" pitchFamily="18" charset="0"/>
            </a:endParaRPr>
          </a:p>
          <a:p>
            <a:pPr marL="914400" lvl="1" indent="-342900" algn="l" rtl="0">
              <a:lnSpc>
                <a:spcPct val="115000"/>
              </a:lnSpc>
              <a:spcBef>
                <a:spcPts val="0"/>
              </a:spcBef>
              <a:spcAft>
                <a:spcPts val="0"/>
              </a:spcAft>
              <a:buClr>
                <a:schemeClr val="dk1"/>
              </a:buClr>
              <a:buSzPts val="1800"/>
              <a:buChar char="○"/>
            </a:pPr>
            <a:r>
              <a:rPr lang="en" sz="2000" dirty="0">
                <a:solidFill>
                  <a:schemeClr val="dk1"/>
                </a:solidFill>
                <a:latin typeface="Georgia" panose="02040502050405020303" pitchFamily="18" charset="0"/>
              </a:rPr>
              <a:t>Clinical Significance</a:t>
            </a:r>
            <a:endParaRPr sz="2000" dirty="0">
              <a:solidFill>
                <a:schemeClr val="dk1"/>
              </a:solidFill>
              <a:latin typeface="Georgia" panose="02040502050405020303" pitchFamily="18" charset="0"/>
            </a:endParaRPr>
          </a:p>
          <a:p>
            <a:pPr marL="914400" lvl="1" indent="-342900" algn="l" rtl="0">
              <a:lnSpc>
                <a:spcPct val="115000"/>
              </a:lnSpc>
              <a:spcBef>
                <a:spcPts val="0"/>
              </a:spcBef>
              <a:spcAft>
                <a:spcPts val="0"/>
              </a:spcAft>
              <a:buClr>
                <a:schemeClr val="dk1"/>
              </a:buClr>
              <a:buSzPts val="1800"/>
              <a:buChar char="○"/>
            </a:pPr>
            <a:r>
              <a:rPr lang="en" sz="2000" dirty="0">
                <a:solidFill>
                  <a:schemeClr val="dk1"/>
                </a:solidFill>
                <a:latin typeface="Georgia" panose="02040502050405020303" pitchFamily="18" charset="0"/>
              </a:rPr>
              <a:t>Contribution to the society</a:t>
            </a:r>
            <a:endParaRPr sz="2000" dirty="0">
              <a:solidFill>
                <a:schemeClr val="dk1"/>
              </a:solidFill>
              <a:latin typeface="Georgia" panose="02040502050405020303" pitchFamily="18" charset="0"/>
            </a:endParaRPr>
          </a:p>
        </p:txBody>
      </p:sp>
      <p:sp>
        <p:nvSpPr>
          <p:cNvPr id="2" name="Rectangle 1">
            <a:extLst>
              <a:ext uri="{FF2B5EF4-FFF2-40B4-BE49-F238E27FC236}">
                <a16:creationId xmlns:a16="http://schemas.microsoft.com/office/drawing/2014/main" id="{E538FB3A-6A1D-CE14-0C1A-69AAA23FD54D}"/>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
                                        </p:tgtEl>
                                        <p:attrNameLst>
                                          <p:attrName>style.visibility</p:attrName>
                                        </p:attrNameLst>
                                      </p:cBhvr>
                                      <p:to>
                                        <p:strVal val="visible"/>
                                      </p:to>
                                    </p:set>
                                    <p:animEffect transition="in" filter="fade">
                                      <p:cBhvr>
                                        <p:cTn id="7" dur="1000"/>
                                        <p:tgtEl>
                                          <p:spTgt spid="16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1"/>
                                        </p:tgtEl>
                                        <p:attrNameLst>
                                          <p:attrName>style.visibility</p:attrName>
                                        </p:attrNameLst>
                                      </p:cBhvr>
                                      <p:to>
                                        <p:strVal val="visible"/>
                                      </p:to>
                                    </p:set>
                                    <p:animEffect transition="in" filter="fade">
                                      <p:cBhvr>
                                        <p:cTn id="12" dur="1000"/>
                                        <p:tgtEl>
                                          <p:spTgt spid="16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2"/>
                                        </p:tgtEl>
                                        <p:attrNameLst>
                                          <p:attrName>style.visibility</p:attrName>
                                        </p:attrNameLst>
                                      </p:cBhvr>
                                      <p:to>
                                        <p:strVal val="visible"/>
                                      </p:to>
                                    </p:set>
                                    <p:animEffect transition="in" filter="fade">
                                      <p:cBhvr>
                                        <p:cTn id="17" dur="1000"/>
                                        <p:tgtEl>
                                          <p:spTgt spid="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7">
          <a:extLst>
            <a:ext uri="{FF2B5EF4-FFF2-40B4-BE49-F238E27FC236}">
              <a16:creationId xmlns:a16="http://schemas.microsoft.com/office/drawing/2014/main" id="{DE71B87A-8CFA-F786-AD97-443AD07877B4}"/>
            </a:ext>
          </a:extLst>
        </p:cNvPr>
        <p:cNvGrpSpPr/>
        <p:nvPr/>
      </p:nvGrpSpPr>
      <p:grpSpPr>
        <a:xfrm>
          <a:off x="0" y="0"/>
          <a:ext cx="0" cy="0"/>
          <a:chOff x="0" y="0"/>
          <a:chExt cx="0" cy="0"/>
        </a:xfrm>
      </p:grpSpPr>
      <p:sp>
        <p:nvSpPr>
          <p:cNvPr id="158" name="Google Shape;158;p31">
            <a:extLst>
              <a:ext uri="{FF2B5EF4-FFF2-40B4-BE49-F238E27FC236}">
                <a16:creationId xmlns:a16="http://schemas.microsoft.com/office/drawing/2014/main" id="{8B7BB07D-0A6C-5BD8-2CCF-2A0939DEAA50}"/>
              </a:ext>
            </a:extLst>
          </p:cNvPr>
          <p:cNvSpPr txBox="1">
            <a:spLocks noGrp="1"/>
          </p:cNvSpPr>
          <p:nvPr>
            <p:ph type="title"/>
          </p:nvPr>
        </p:nvSpPr>
        <p:spPr>
          <a:xfrm>
            <a:off x="159300" y="112368"/>
            <a:ext cx="914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solidFill>
                  <a:srgbClr val="002060"/>
                </a:solidFill>
                <a:latin typeface="Georgia" panose="02040502050405020303" pitchFamily="18" charset="0"/>
              </a:rPr>
              <a:t>Specific Aims</a:t>
            </a:r>
            <a:endParaRPr sz="2400" b="1" dirty="0">
              <a:solidFill>
                <a:srgbClr val="002060"/>
              </a:solidFill>
              <a:latin typeface="Georgia" panose="02040502050405020303" pitchFamily="18" charset="0"/>
            </a:endParaRPr>
          </a:p>
        </p:txBody>
      </p:sp>
      <p:sp>
        <p:nvSpPr>
          <p:cNvPr id="159" name="Google Shape;159;p31">
            <a:extLst>
              <a:ext uri="{FF2B5EF4-FFF2-40B4-BE49-F238E27FC236}">
                <a16:creationId xmlns:a16="http://schemas.microsoft.com/office/drawing/2014/main" id="{1136878E-413C-7C96-5AD1-8ECA179AD5EA}"/>
              </a:ext>
            </a:extLst>
          </p:cNvPr>
          <p:cNvSpPr txBox="1">
            <a:spLocks noGrp="1"/>
          </p:cNvSpPr>
          <p:nvPr>
            <p:ph type="body" idx="1"/>
          </p:nvPr>
        </p:nvSpPr>
        <p:spPr>
          <a:xfrm>
            <a:off x="159300" y="563459"/>
            <a:ext cx="5199879" cy="853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US" sz="2000" dirty="0">
                <a:solidFill>
                  <a:schemeClr val="dk1"/>
                </a:solidFill>
                <a:latin typeface="Georgia" panose="02040502050405020303" pitchFamily="18" charset="0"/>
              </a:rPr>
              <a:t>The </a:t>
            </a:r>
            <a:r>
              <a:rPr lang="en-US" sz="2000" i="1" dirty="0">
                <a:solidFill>
                  <a:schemeClr val="dk1"/>
                </a:solidFill>
                <a:latin typeface="Georgia" panose="02040502050405020303" pitchFamily="18" charset="0"/>
              </a:rPr>
              <a:t>hardest</a:t>
            </a:r>
            <a:r>
              <a:rPr lang="en-US" sz="2000" dirty="0">
                <a:solidFill>
                  <a:schemeClr val="dk1"/>
                </a:solidFill>
                <a:latin typeface="Georgia" panose="02040502050405020303" pitchFamily="18" charset="0"/>
              </a:rPr>
              <a:t> part of writing a research proposal</a:t>
            </a:r>
            <a:endParaRPr sz="2000" dirty="0">
              <a:solidFill>
                <a:schemeClr val="dk1"/>
              </a:solidFill>
              <a:latin typeface="Georgia" panose="02040502050405020303" pitchFamily="18" charset="0"/>
            </a:endParaRPr>
          </a:p>
        </p:txBody>
      </p:sp>
      <p:pic>
        <p:nvPicPr>
          <p:cNvPr id="160" name="Google Shape;160;p31">
            <a:extLst>
              <a:ext uri="{FF2B5EF4-FFF2-40B4-BE49-F238E27FC236}">
                <a16:creationId xmlns:a16="http://schemas.microsoft.com/office/drawing/2014/main" id="{42431DF1-1EDC-F77E-9615-51B8886E6500}"/>
              </a:ext>
            </a:extLst>
          </p:cNvPr>
          <p:cNvPicPr preferRelativeResize="0"/>
          <p:nvPr/>
        </p:nvPicPr>
        <p:blipFill>
          <a:blip r:embed="rId3">
            <a:alphaModFix/>
          </a:blip>
          <a:stretch>
            <a:fillRect/>
          </a:stretch>
        </p:blipFill>
        <p:spPr>
          <a:xfrm>
            <a:off x="5292815" y="272236"/>
            <a:ext cx="3556545" cy="4615769"/>
          </a:xfrm>
          <a:prstGeom prst="rect">
            <a:avLst/>
          </a:prstGeom>
          <a:noFill/>
          <a:ln w="9525" cap="flat" cmpd="sng">
            <a:solidFill>
              <a:schemeClr val="dk2"/>
            </a:solidFill>
            <a:prstDash val="solid"/>
            <a:round/>
            <a:headEnd type="none" w="sm" len="sm"/>
            <a:tailEnd type="none" w="sm" len="sm"/>
          </a:ln>
        </p:spPr>
      </p:pic>
      <p:sp>
        <p:nvSpPr>
          <p:cNvPr id="161" name="Google Shape;161;p31">
            <a:extLst>
              <a:ext uri="{FF2B5EF4-FFF2-40B4-BE49-F238E27FC236}">
                <a16:creationId xmlns:a16="http://schemas.microsoft.com/office/drawing/2014/main" id="{6A117F6B-359F-A8F6-2EB4-B9675CCFFBD3}"/>
              </a:ext>
            </a:extLst>
          </p:cNvPr>
          <p:cNvSpPr txBox="1"/>
          <p:nvPr/>
        </p:nvSpPr>
        <p:spPr>
          <a:xfrm>
            <a:off x="159300" y="2249622"/>
            <a:ext cx="4991275" cy="1246465"/>
          </a:xfrm>
          <a:prstGeom prst="rect">
            <a:avLst/>
          </a:prstGeom>
          <a:noFill/>
          <a:ln>
            <a:noFill/>
          </a:ln>
        </p:spPr>
        <p:txBody>
          <a:bodyPr spcFirstLastPara="1" wrap="square" lIns="91425" tIns="91425" rIns="91425" bIns="91425" anchor="t" anchorCtr="0">
            <a:spAutoFit/>
          </a:bodyPr>
          <a:lstStyle/>
          <a:p>
            <a:pPr marL="457200" lvl="0" indent="-374650" algn="l" rtl="0">
              <a:lnSpc>
                <a:spcPct val="115000"/>
              </a:lnSpc>
              <a:spcBef>
                <a:spcPts val="0"/>
              </a:spcBef>
              <a:spcAft>
                <a:spcPts val="0"/>
              </a:spcAft>
              <a:buClr>
                <a:schemeClr val="dk1"/>
              </a:buClr>
              <a:buSzPts val="2300"/>
              <a:buChar char="➢"/>
            </a:pPr>
            <a:r>
              <a:rPr lang="en" sz="2000" b="1" dirty="0">
                <a:solidFill>
                  <a:srgbClr val="F1C232"/>
                </a:solidFill>
                <a:latin typeface="Georgia" panose="02040502050405020303" pitchFamily="18" charset="0"/>
              </a:rPr>
              <a:t>Precise</a:t>
            </a:r>
          </a:p>
          <a:p>
            <a:pPr marL="82550" lvl="0" algn="l" rtl="0">
              <a:lnSpc>
                <a:spcPct val="115000"/>
              </a:lnSpc>
              <a:spcBef>
                <a:spcPts val="0"/>
              </a:spcBef>
              <a:spcAft>
                <a:spcPts val="0"/>
              </a:spcAft>
              <a:buClr>
                <a:schemeClr val="dk1"/>
              </a:buClr>
              <a:buSzPts val="2300"/>
            </a:pPr>
            <a:r>
              <a:rPr lang="en" sz="2000" dirty="0">
                <a:solidFill>
                  <a:schemeClr val="tx1"/>
                </a:solidFill>
                <a:latin typeface="Georgia" panose="02040502050405020303" pitchFamily="18" charset="0"/>
              </a:rPr>
              <a:t>Background and methods need to be accurate</a:t>
            </a:r>
            <a:endParaRPr sz="2000" dirty="0">
              <a:solidFill>
                <a:schemeClr val="tx1"/>
              </a:solidFill>
              <a:latin typeface="Georgia" panose="02040502050405020303" pitchFamily="18" charset="0"/>
            </a:endParaRPr>
          </a:p>
        </p:txBody>
      </p:sp>
      <p:sp>
        <p:nvSpPr>
          <p:cNvPr id="162" name="Google Shape;162;p31">
            <a:extLst>
              <a:ext uri="{FF2B5EF4-FFF2-40B4-BE49-F238E27FC236}">
                <a16:creationId xmlns:a16="http://schemas.microsoft.com/office/drawing/2014/main" id="{3B446339-8A6A-669F-E014-DAABB0E97704}"/>
              </a:ext>
            </a:extLst>
          </p:cNvPr>
          <p:cNvSpPr txBox="1"/>
          <p:nvPr/>
        </p:nvSpPr>
        <p:spPr>
          <a:xfrm>
            <a:off x="152400" y="3558316"/>
            <a:ext cx="5466000" cy="892522"/>
          </a:xfrm>
          <a:prstGeom prst="rect">
            <a:avLst/>
          </a:prstGeom>
          <a:noFill/>
          <a:ln>
            <a:noFill/>
          </a:ln>
        </p:spPr>
        <p:txBody>
          <a:bodyPr spcFirstLastPara="1" wrap="square" lIns="91425" tIns="91425" rIns="91425" bIns="91425" anchor="t" anchorCtr="0">
            <a:spAutoFit/>
          </a:bodyPr>
          <a:lstStyle/>
          <a:p>
            <a:pPr marL="457200" lvl="0" indent="-374650" algn="l" rtl="0">
              <a:lnSpc>
                <a:spcPct val="115000"/>
              </a:lnSpc>
              <a:spcBef>
                <a:spcPts val="0"/>
              </a:spcBef>
              <a:spcAft>
                <a:spcPts val="0"/>
              </a:spcAft>
              <a:buClr>
                <a:schemeClr val="dk1"/>
              </a:buClr>
              <a:buSzPts val="2300"/>
              <a:buChar char="➢"/>
            </a:pPr>
            <a:r>
              <a:rPr lang="en-US" sz="2000" b="1" dirty="0">
                <a:solidFill>
                  <a:srgbClr val="CC0000"/>
                </a:solidFill>
                <a:latin typeface="Georgia" panose="02040502050405020303" pitchFamily="18" charset="0"/>
              </a:rPr>
              <a:t>Interesting</a:t>
            </a:r>
          </a:p>
          <a:p>
            <a:pPr marL="82550" lvl="0" algn="l" rtl="0">
              <a:lnSpc>
                <a:spcPct val="115000"/>
              </a:lnSpc>
              <a:spcBef>
                <a:spcPts val="0"/>
              </a:spcBef>
              <a:spcAft>
                <a:spcPts val="0"/>
              </a:spcAft>
              <a:buClr>
                <a:schemeClr val="dk1"/>
              </a:buClr>
              <a:buSzPts val="2300"/>
            </a:pPr>
            <a:r>
              <a:rPr lang="en-US" sz="2000" dirty="0">
                <a:solidFill>
                  <a:schemeClr val="tx1"/>
                </a:solidFill>
                <a:latin typeface="Georgia" panose="02040502050405020303" pitchFamily="18" charset="0"/>
              </a:rPr>
              <a:t>Live and die by the specific aims</a:t>
            </a:r>
            <a:endParaRPr sz="2000" dirty="0">
              <a:solidFill>
                <a:schemeClr val="tx1"/>
              </a:solidFill>
              <a:latin typeface="Georgia" panose="02040502050405020303" pitchFamily="18" charset="0"/>
            </a:endParaRPr>
          </a:p>
        </p:txBody>
      </p:sp>
      <p:sp>
        <p:nvSpPr>
          <p:cNvPr id="163" name="Google Shape;163;p31">
            <a:extLst>
              <a:ext uri="{FF2B5EF4-FFF2-40B4-BE49-F238E27FC236}">
                <a16:creationId xmlns:a16="http://schemas.microsoft.com/office/drawing/2014/main" id="{19205EC4-7623-09DC-8026-1E8FB6C4719B}"/>
              </a:ext>
            </a:extLst>
          </p:cNvPr>
          <p:cNvSpPr txBox="1"/>
          <p:nvPr/>
        </p:nvSpPr>
        <p:spPr>
          <a:xfrm>
            <a:off x="213000" y="1300324"/>
            <a:ext cx="5358600" cy="892522"/>
          </a:xfrm>
          <a:prstGeom prst="rect">
            <a:avLst/>
          </a:prstGeom>
          <a:noFill/>
          <a:ln>
            <a:noFill/>
          </a:ln>
        </p:spPr>
        <p:txBody>
          <a:bodyPr spcFirstLastPara="1" wrap="square" lIns="91425" tIns="91425" rIns="91425" bIns="91425" anchor="t" anchorCtr="0">
            <a:spAutoFit/>
          </a:bodyPr>
          <a:lstStyle/>
          <a:p>
            <a:pPr marL="457200" lvl="0" indent="-374650" algn="l" rtl="0">
              <a:lnSpc>
                <a:spcPct val="115000"/>
              </a:lnSpc>
              <a:spcBef>
                <a:spcPts val="0"/>
              </a:spcBef>
              <a:spcAft>
                <a:spcPts val="0"/>
              </a:spcAft>
              <a:buClr>
                <a:schemeClr val="dk1"/>
              </a:buClr>
              <a:buSzPts val="2300"/>
              <a:buChar char="➢"/>
            </a:pPr>
            <a:r>
              <a:rPr lang="en-US" sz="2000" b="1" dirty="0">
                <a:solidFill>
                  <a:srgbClr val="92D050"/>
                </a:solidFill>
                <a:latin typeface="Georgia" panose="02040502050405020303" pitchFamily="18" charset="0"/>
              </a:rPr>
              <a:t>Concise</a:t>
            </a:r>
          </a:p>
          <a:p>
            <a:pPr marL="82550" lvl="0" algn="l" rtl="0">
              <a:lnSpc>
                <a:spcPct val="115000"/>
              </a:lnSpc>
              <a:spcBef>
                <a:spcPts val="0"/>
              </a:spcBef>
              <a:spcAft>
                <a:spcPts val="0"/>
              </a:spcAft>
              <a:buClr>
                <a:schemeClr val="dk1"/>
              </a:buClr>
              <a:buSzPts val="2300"/>
            </a:pPr>
            <a:r>
              <a:rPr lang="en-US" sz="2000" dirty="0">
                <a:solidFill>
                  <a:schemeClr val="dk1"/>
                </a:solidFill>
                <a:latin typeface="Georgia" panose="02040502050405020303" pitchFamily="18" charset="0"/>
              </a:rPr>
              <a:t>Every single word counts!</a:t>
            </a:r>
            <a:endParaRPr sz="2000" dirty="0">
              <a:solidFill>
                <a:schemeClr val="dk1"/>
              </a:solidFill>
              <a:latin typeface="Georgia" panose="02040502050405020303" pitchFamily="18" charset="0"/>
            </a:endParaRPr>
          </a:p>
        </p:txBody>
      </p:sp>
      <p:sp>
        <p:nvSpPr>
          <p:cNvPr id="2" name="Rectangle 1">
            <a:extLst>
              <a:ext uri="{FF2B5EF4-FFF2-40B4-BE49-F238E27FC236}">
                <a16:creationId xmlns:a16="http://schemas.microsoft.com/office/drawing/2014/main" id="{AAD97018-B674-B789-72B4-04EDC82B3593}"/>
              </a:ext>
            </a:extLst>
          </p:cNvPr>
          <p:cNvSpPr/>
          <p:nvPr/>
        </p:nvSpPr>
        <p:spPr>
          <a:xfrm>
            <a:off x="159300" y="169144"/>
            <a:ext cx="8832300" cy="4821955"/>
          </a:xfrm>
          <a:prstGeom prst="rect">
            <a:avLst/>
          </a:prstGeom>
          <a:no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B5DB3326-4742-A9F9-51AE-2433D293AF36}"/>
              </a:ext>
            </a:extLst>
          </p:cNvPr>
          <p:cNvSpPr txBox="1"/>
          <p:nvPr/>
        </p:nvSpPr>
        <p:spPr>
          <a:xfrm>
            <a:off x="298310" y="4380777"/>
            <a:ext cx="4713253" cy="523220"/>
          </a:xfrm>
          <a:prstGeom prst="rect">
            <a:avLst/>
          </a:prstGeom>
          <a:noFill/>
        </p:spPr>
        <p:txBody>
          <a:bodyPr wrap="square" rtlCol="0">
            <a:spAutoFit/>
          </a:bodyPr>
          <a:lstStyle/>
          <a:p>
            <a:r>
              <a:rPr lang="en-US" dirty="0">
                <a:hlinkClick r:id="rId4"/>
              </a:rPr>
              <a:t>https://</a:t>
            </a:r>
            <a:r>
              <a:rPr lang="en-US" dirty="0" err="1">
                <a:hlinkClick r:id="rId4"/>
              </a:rPr>
              <a:t>www.biosciencewriters.com</a:t>
            </a:r>
            <a:r>
              <a:rPr lang="en-US" dirty="0">
                <a:hlinkClick r:id="rId4"/>
              </a:rPr>
              <a:t>/NIH-Grant-Applications-The-Anatomy-of-a-Specific-Aims-</a:t>
            </a:r>
            <a:r>
              <a:rPr lang="en-US" dirty="0" err="1">
                <a:hlinkClick r:id="rId4"/>
              </a:rPr>
              <a:t>Page.aspx</a:t>
            </a:r>
            <a:endParaRPr lang="en-US" dirty="0"/>
          </a:p>
        </p:txBody>
      </p:sp>
    </p:spTree>
    <p:extLst>
      <p:ext uri="{BB962C8B-B14F-4D97-AF65-F5344CB8AC3E}">
        <p14:creationId xmlns:p14="http://schemas.microsoft.com/office/powerpoint/2010/main" val="17555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
                                        </p:tgtEl>
                                        <p:attrNameLst>
                                          <p:attrName>style.visibility</p:attrName>
                                        </p:attrNameLst>
                                      </p:cBhvr>
                                      <p:to>
                                        <p:strVal val="visible"/>
                                      </p:to>
                                    </p:set>
                                    <p:animEffect transition="in" filter="fade">
                                      <p:cBhvr>
                                        <p:cTn id="7" dur="1000"/>
                                        <p:tgtEl>
                                          <p:spTgt spid="16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1"/>
                                        </p:tgtEl>
                                        <p:attrNameLst>
                                          <p:attrName>style.visibility</p:attrName>
                                        </p:attrNameLst>
                                      </p:cBhvr>
                                      <p:to>
                                        <p:strVal val="visible"/>
                                      </p:to>
                                    </p:set>
                                    <p:animEffect transition="in" filter="fade">
                                      <p:cBhvr>
                                        <p:cTn id="12" dur="1000"/>
                                        <p:tgtEl>
                                          <p:spTgt spid="16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2"/>
                                        </p:tgtEl>
                                        <p:attrNameLst>
                                          <p:attrName>style.visibility</p:attrName>
                                        </p:attrNameLst>
                                      </p:cBhvr>
                                      <p:to>
                                        <p:strVal val="visible"/>
                                      </p:to>
                                    </p:set>
                                    <p:animEffect transition="in" filter="fade">
                                      <p:cBhvr>
                                        <p:cTn id="17" dur="1000"/>
                                        <p:tgtEl>
                                          <p:spTgt spid="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2439</Words>
  <Application>Microsoft Macintosh PowerPoint</Application>
  <PresentationFormat>On-screen Show (16:9)</PresentationFormat>
  <Paragraphs>234</Paragraphs>
  <Slides>27</Slides>
  <Notes>27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27</vt:i4>
      </vt:variant>
    </vt:vector>
  </HeadingPairs>
  <TitlesOfParts>
    <vt:vector size="35" baseType="lpstr">
      <vt:lpstr>Georgia</vt:lpstr>
      <vt:lpstr>Source Code Pro</vt:lpstr>
      <vt:lpstr>Wingdings</vt:lpstr>
      <vt:lpstr>Droid Sans</vt:lpstr>
      <vt:lpstr>Arial</vt:lpstr>
      <vt:lpstr>Amatic SC</vt:lpstr>
      <vt:lpstr>Simple Light</vt:lpstr>
      <vt:lpstr>Beach Day</vt:lpstr>
      <vt:lpstr>Research Proposal Workshop</vt:lpstr>
      <vt:lpstr>Why participate in research here at UCSF? </vt:lpstr>
      <vt:lpstr>What to expect?</vt:lpstr>
      <vt:lpstr>What to expect?</vt:lpstr>
      <vt:lpstr>Breakdown of the Research Proposal</vt:lpstr>
      <vt:lpstr>I. Cover Page</vt:lpstr>
      <vt:lpstr>II. Research Proposal: Specific Aims</vt:lpstr>
      <vt:lpstr>Specific Aims</vt:lpstr>
      <vt:lpstr>Specific Aims</vt:lpstr>
      <vt:lpstr>Specific Aims: Example</vt:lpstr>
      <vt:lpstr>II. Research Proposal: Significance</vt:lpstr>
      <vt:lpstr>Significance</vt:lpstr>
      <vt:lpstr>Significance: Example</vt:lpstr>
      <vt:lpstr>II. Research Proposal: Innovation</vt:lpstr>
      <vt:lpstr>Innovation</vt:lpstr>
      <vt:lpstr>Innovation: Example</vt:lpstr>
      <vt:lpstr>II. Research Proposal: Approach</vt:lpstr>
      <vt:lpstr>Approach (Materials &amp; Methods)</vt:lpstr>
      <vt:lpstr>II. Research Proposal: Additional Information</vt:lpstr>
      <vt:lpstr>Additional Information</vt:lpstr>
      <vt:lpstr>Additional Information: Example</vt:lpstr>
      <vt:lpstr>III. Literature Cited (References)  </vt:lpstr>
      <vt:lpstr>Do’s and Don’ts</vt:lpstr>
      <vt:lpstr>Do’s and Don’ts (Cont.)</vt:lpstr>
      <vt:lpstr>Grant Awarding Criteria</vt:lpstr>
      <vt:lpstr>Interest in a peer/grad student/former fellow review session?  Thursday of week 4 over lunch or after 5PM? Food provided </vt:lpstr>
      <vt:lpstr>Thank You and Good Luck!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Proposal Workshop</dc:title>
  <cp:lastModifiedBy>Cook, Jessica</cp:lastModifiedBy>
  <cp:revision>12</cp:revision>
  <dcterms:modified xsi:type="dcterms:W3CDTF">2025-04-04T01:18:59Z</dcterms:modified>
</cp:coreProperties>
</file>